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53" r:id="rId1"/>
  </p:sldMasterIdLst>
  <p:notesMasterIdLst>
    <p:notesMasterId r:id="rId59"/>
  </p:notesMasterIdLst>
  <p:handoutMasterIdLst>
    <p:handoutMasterId r:id="rId60"/>
  </p:handoutMasterIdLst>
  <p:sldIdLst>
    <p:sldId id="256" r:id="rId2"/>
    <p:sldId id="257" r:id="rId3"/>
    <p:sldId id="261" r:id="rId4"/>
    <p:sldId id="262" r:id="rId5"/>
    <p:sldId id="392" r:id="rId6"/>
    <p:sldId id="394" r:id="rId7"/>
    <p:sldId id="397" r:id="rId8"/>
    <p:sldId id="400" r:id="rId9"/>
    <p:sldId id="396" r:id="rId10"/>
    <p:sldId id="398" r:id="rId11"/>
    <p:sldId id="297" r:id="rId12"/>
    <p:sldId id="399" r:id="rId13"/>
    <p:sldId id="401" r:id="rId14"/>
    <p:sldId id="425" r:id="rId15"/>
    <p:sldId id="426" r:id="rId16"/>
    <p:sldId id="427" r:id="rId17"/>
    <p:sldId id="428" r:id="rId18"/>
    <p:sldId id="429" r:id="rId19"/>
    <p:sldId id="430" r:id="rId20"/>
    <p:sldId id="431" r:id="rId21"/>
    <p:sldId id="432" r:id="rId22"/>
    <p:sldId id="433" r:id="rId23"/>
    <p:sldId id="434" r:id="rId24"/>
    <p:sldId id="435" r:id="rId25"/>
    <p:sldId id="402" r:id="rId26"/>
    <p:sldId id="403" r:id="rId27"/>
    <p:sldId id="404" r:id="rId28"/>
    <p:sldId id="405" r:id="rId29"/>
    <p:sldId id="406" r:id="rId30"/>
    <p:sldId id="407" r:id="rId31"/>
    <p:sldId id="408" r:id="rId32"/>
    <p:sldId id="411" r:id="rId33"/>
    <p:sldId id="409" r:id="rId34"/>
    <p:sldId id="436" r:id="rId35"/>
    <p:sldId id="410" r:id="rId36"/>
    <p:sldId id="412" r:id="rId37"/>
    <p:sldId id="437" r:id="rId38"/>
    <p:sldId id="439" r:id="rId39"/>
    <p:sldId id="413" r:id="rId40"/>
    <p:sldId id="440" r:id="rId41"/>
    <p:sldId id="441" r:id="rId42"/>
    <p:sldId id="442" r:id="rId43"/>
    <p:sldId id="443" r:id="rId44"/>
    <p:sldId id="444" r:id="rId45"/>
    <p:sldId id="438" r:id="rId46"/>
    <p:sldId id="414" r:id="rId47"/>
    <p:sldId id="415" r:id="rId48"/>
    <p:sldId id="416" r:id="rId49"/>
    <p:sldId id="417" r:id="rId50"/>
    <p:sldId id="418" r:id="rId51"/>
    <p:sldId id="419" r:id="rId52"/>
    <p:sldId id="420" r:id="rId53"/>
    <p:sldId id="421" r:id="rId54"/>
    <p:sldId id="423" r:id="rId55"/>
    <p:sldId id="422" r:id="rId56"/>
    <p:sldId id="424" r:id="rId57"/>
    <p:sldId id="388" r:id="rId58"/>
  </p:sldIdLst>
  <p:sldSz cx="12192000" cy="6858000"/>
  <p:notesSz cx="6797675" cy="9926638"/>
  <p:custDataLst>
    <p:tags r:id="rId6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886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4" d="100"/>
          <a:sy n="74" d="100"/>
        </p:scale>
        <p:origin x="456" y="72"/>
      </p:cViewPr>
      <p:guideLst>
        <p:guide orient="horz" pos="2160"/>
        <p:guide pos="3840"/>
      </p:guideLst>
    </p:cSldViewPr>
  </p:slideViewPr>
  <p:notesTextViewPr>
    <p:cViewPr>
      <p:scale>
        <a:sx n="3" d="2"/>
        <a:sy n="3" d="2"/>
      </p:scale>
      <p:origin x="0" y="0"/>
    </p:cViewPr>
  </p:notesTextViewPr>
  <p:sorterViewPr>
    <p:cViewPr>
      <p:scale>
        <a:sx n="100" d="100"/>
        <a:sy n="100" d="100"/>
      </p:scale>
      <p:origin x="0" y="-878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18DC7DEB-8713-48F5-90E5-0A1477E9C1A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xmlns="" id="{A9B5D202-3FF1-44E8-BDB0-5C3E0C5620F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F7090A6-C63A-4C6D-A040-F29031AACA07}" type="datetimeFigureOut">
              <a:rPr lang="it-IT" smtClean="0"/>
              <a:t>29/10/2020</a:t>
            </a:fld>
            <a:endParaRPr lang="it-IT"/>
          </a:p>
        </p:txBody>
      </p:sp>
      <p:sp>
        <p:nvSpPr>
          <p:cNvPr id="4" name="Segnaposto piè di pagina 3">
            <a:extLst>
              <a:ext uri="{FF2B5EF4-FFF2-40B4-BE49-F238E27FC236}">
                <a16:creationId xmlns:a16="http://schemas.microsoft.com/office/drawing/2014/main" xmlns="" id="{86EACD3F-0EA6-4959-BE8C-32CFC462467A}"/>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xmlns="" id="{50E72D1A-ED60-4702-907C-A37E7B25E5D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16DF568-B3FF-4411-B1C0-7DE9A70BE6D4}" type="slidenum">
              <a:rPr lang="it-IT" smtClean="0"/>
              <a:t>‹N›</a:t>
            </a:fld>
            <a:endParaRPr lang="it-IT"/>
          </a:p>
        </p:txBody>
      </p:sp>
    </p:spTree>
    <p:extLst>
      <p:ext uri="{BB962C8B-B14F-4D97-AF65-F5344CB8AC3E}">
        <p14:creationId xmlns:p14="http://schemas.microsoft.com/office/powerpoint/2010/main" val="1150307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0FC8282-969C-4ED4-A470-233C0FE60D05}" type="datetimeFigureOut">
              <a:rPr lang="it-IT" smtClean="0"/>
              <a:t>29/10/2020</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530686E-04B9-4B9A-BE9A-0C3CDD511407}" type="slidenum">
              <a:rPr lang="it-IT" smtClean="0"/>
              <a:t>‹N›</a:t>
            </a:fld>
            <a:endParaRPr lang="it-IT"/>
          </a:p>
        </p:txBody>
      </p:sp>
    </p:spTree>
    <p:extLst>
      <p:ext uri="{BB962C8B-B14F-4D97-AF65-F5344CB8AC3E}">
        <p14:creationId xmlns:p14="http://schemas.microsoft.com/office/powerpoint/2010/main" val="27473534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512CA09D-EEF9-4733-9E0D-8C36FB3FEF17}"/>
              </a:ext>
            </a:extLst>
          </p:cNvPr>
          <p:cNvSpPr/>
          <p:nvPr/>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it-IT"/>
              <a:t>29/09/2020</a:t>
            </a:r>
            <a:endParaRPr lang="en-US" dirty="0"/>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5186DD1E-A056-4342-BE80-FF20A2600F78}"/>
              </a:ext>
            </a:extLst>
          </p:cNvPr>
          <p:cNvCxnSpPr>
            <a:cxnSpLocks/>
          </p:cNvCxnSpPr>
          <p:nvPr/>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xmlns="" id="{A0DA35CE-634A-41AD-8643-F468F576040E}"/>
              </a:ext>
            </a:extLst>
          </p:cNvPr>
          <p:cNvCxnSpPr>
            <a:cxnSpLocks/>
          </p:cNvCxnSpPr>
          <p:nvPr/>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xmlns="" id="{4C5F7654-60EA-40E7-8A0E-93CF8B3C8F6D}"/>
              </a:ext>
            </a:extLst>
          </p:cNvPr>
          <p:cNvPicPr>
            <a:picLocks noChangeAspect="1"/>
          </p:cNvPicPr>
          <p:nvPr/>
        </p:nvPicPr>
        <p:blipFill>
          <a:blip r:embed="rId2"/>
          <a:stretch>
            <a:fillRect/>
          </a:stretch>
        </p:blipFill>
        <p:spPr>
          <a:xfrm>
            <a:off x="3078355" y="1407348"/>
            <a:ext cx="6981885" cy="2911396"/>
          </a:xfrm>
          <a:prstGeom prst="rect">
            <a:avLst/>
          </a:prstGeom>
        </p:spPr>
      </p:pic>
      <p:sp>
        <p:nvSpPr>
          <p:cNvPr id="10" name="Rettangolo 9">
            <a:extLst>
              <a:ext uri="{FF2B5EF4-FFF2-40B4-BE49-F238E27FC236}">
                <a16:creationId xmlns:a16="http://schemas.microsoft.com/office/drawing/2014/main" xmlns="" id="{948CDB3A-3296-4F18-841B-FC9B10DD43D5}"/>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 name="Connettore diritto 10">
            <a:extLst>
              <a:ext uri="{FF2B5EF4-FFF2-40B4-BE49-F238E27FC236}">
                <a16:creationId xmlns:a16="http://schemas.microsoft.com/office/drawing/2014/main" xmlns="" id="{8305DF9F-A974-40B8-8725-8596876B879E}"/>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diritto 12">
            <a:extLst>
              <a:ext uri="{FF2B5EF4-FFF2-40B4-BE49-F238E27FC236}">
                <a16:creationId xmlns:a16="http://schemas.microsoft.com/office/drawing/2014/main" xmlns="" id="{36B69B49-22DC-404D-97D9-79DCB9D2B417}"/>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14" name="Picture 8">
            <a:extLst>
              <a:ext uri="{FF2B5EF4-FFF2-40B4-BE49-F238E27FC236}">
                <a16:creationId xmlns:a16="http://schemas.microsoft.com/office/drawing/2014/main" xmlns="" id="{999ADE86-3579-4400-B5FE-19B2B5C729B4}"/>
              </a:ext>
            </a:extLst>
          </p:cNvPr>
          <p:cNvPicPr>
            <a:picLocks noChangeAspect="1"/>
          </p:cNvPicPr>
          <p:nvPr userDrawn="1"/>
        </p:nvPicPr>
        <p:blipFill>
          <a:blip r:embed="rId2"/>
          <a:stretch>
            <a:fillRect/>
          </a:stretch>
        </p:blipFill>
        <p:spPr>
          <a:xfrm>
            <a:off x="3078355" y="1407348"/>
            <a:ext cx="6981885" cy="2911396"/>
          </a:xfrm>
          <a:prstGeom prst="rect">
            <a:avLst/>
          </a:prstGeom>
        </p:spPr>
      </p:pic>
    </p:spTree>
    <p:extLst>
      <p:ext uri="{BB962C8B-B14F-4D97-AF65-F5344CB8AC3E}">
        <p14:creationId xmlns:p14="http://schemas.microsoft.com/office/powerpoint/2010/main" val="369783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 e contenuto">
    <p:bg>
      <p:bgPr>
        <a:solidFill>
          <a:schemeClr val="tx1"/>
        </a:solidFill>
        <a:effectLst/>
      </p:bgPr>
    </p:bg>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7122C3BE-8235-4CCD-BB14-25E40BA64D0A}"/>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4" name="Date Placeholder 3"/>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5" name="Footer Placeholder 4"/>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9F1A3202-618A-46CB-812C-07A7E7A50F67}"/>
              </a:ext>
            </a:extLst>
          </p:cNvPr>
          <p:cNvCxnSpPr>
            <a:cxnSpLocks/>
          </p:cNvCxnSpPr>
          <p:nvPr/>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9" name="Rettangolo 12">
            <a:extLst>
              <a:ext uri="{FF2B5EF4-FFF2-40B4-BE49-F238E27FC236}">
                <a16:creationId xmlns:a16="http://schemas.microsoft.com/office/drawing/2014/main" xmlns="" id="{D3AFB88D-AC52-4545-AA1D-B22A7B6EF71E}"/>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0" name="Group 9">
            <a:extLst>
              <a:ext uri="{FF2B5EF4-FFF2-40B4-BE49-F238E27FC236}">
                <a16:creationId xmlns:a16="http://schemas.microsoft.com/office/drawing/2014/main" xmlns="" id="{F508D5A1-216C-4C17-A367-35578FA592CA}"/>
              </a:ext>
            </a:extLst>
          </p:cNvPr>
          <p:cNvGrpSpPr>
            <a:grpSpLocks noChangeAspect="1"/>
          </p:cNvGrpSpPr>
          <p:nvPr/>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7B57D190-C167-4154-8931-1D89CBA7599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9DC66B1D-7D45-47B5-99C3-B15FD30DA290}"/>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3" name="object 46">
              <a:extLst>
                <a:ext uri="{FF2B5EF4-FFF2-40B4-BE49-F238E27FC236}">
                  <a16:creationId xmlns:a16="http://schemas.microsoft.com/office/drawing/2014/main" xmlns="" id="{BB6D31EE-8D2F-4B73-9099-A9F8688DB2AD}"/>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4" name="object 47">
              <a:extLst>
                <a:ext uri="{FF2B5EF4-FFF2-40B4-BE49-F238E27FC236}">
                  <a16:creationId xmlns:a16="http://schemas.microsoft.com/office/drawing/2014/main" xmlns="" id="{A26085D1-F7E5-43C8-8B24-F22D7C5137F2}"/>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6" name="object 48">
              <a:extLst>
                <a:ext uri="{FF2B5EF4-FFF2-40B4-BE49-F238E27FC236}">
                  <a16:creationId xmlns:a16="http://schemas.microsoft.com/office/drawing/2014/main" xmlns="" id="{02CE4B8D-1AAF-4CE7-8D08-AE2B9B25D69B}"/>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17" name="object 49">
              <a:extLst>
                <a:ext uri="{FF2B5EF4-FFF2-40B4-BE49-F238E27FC236}">
                  <a16:creationId xmlns:a16="http://schemas.microsoft.com/office/drawing/2014/main" xmlns="" id="{1AEC1988-02A8-4940-A2B3-2E4BA8D13C46}"/>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18" name="object 50">
              <a:extLst>
                <a:ext uri="{FF2B5EF4-FFF2-40B4-BE49-F238E27FC236}">
                  <a16:creationId xmlns:a16="http://schemas.microsoft.com/office/drawing/2014/main" xmlns="" id="{B0AF7C17-52A2-42EE-849F-5E086595396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19" name="object 51">
              <a:extLst>
                <a:ext uri="{FF2B5EF4-FFF2-40B4-BE49-F238E27FC236}">
                  <a16:creationId xmlns:a16="http://schemas.microsoft.com/office/drawing/2014/main" xmlns="" id="{B4B22C0A-16E2-465E-A4F0-6106F264DE2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0" name="object 52">
              <a:extLst>
                <a:ext uri="{FF2B5EF4-FFF2-40B4-BE49-F238E27FC236}">
                  <a16:creationId xmlns:a16="http://schemas.microsoft.com/office/drawing/2014/main" xmlns="" id="{1349815B-C894-4E81-867C-1D28E96582D1}"/>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1" name="object 53">
              <a:extLst>
                <a:ext uri="{FF2B5EF4-FFF2-40B4-BE49-F238E27FC236}">
                  <a16:creationId xmlns:a16="http://schemas.microsoft.com/office/drawing/2014/main" xmlns="" id="{0F781E29-2F04-4078-BFB6-7383A8D47662}"/>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2" name="object 54">
              <a:extLst>
                <a:ext uri="{FF2B5EF4-FFF2-40B4-BE49-F238E27FC236}">
                  <a16:creationId xmlns:a16="http://schemas.microsoft.com/office/drawing/2014/main" xmlns="" id="{6133A6AE-2FCF-4784-AE17-7196E509092C}"/>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3" name="object 55">
              <a:extLst>
                <a:ext uri="{FF2B5EF4-FFF2-40B4-BE49-F238E27FC236}">
                  <a16:creationId xmlns:a16="http://schemas.microsoft.com/office/drawing/2014/main" xmlns="" id="{7623DD57-4024-492E-875F-EF4BC1F9AB1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5" name="object 56">
              <a:extLst>
                <a:ext uri="{FF2B5EF4-FFF2-40B4-BE49-F238E27FC236}">
                  <a16:creationId xmlns:a16="http://schemas.microsoft.com/office/drawing/2014/main" xmlns="" id="{10E2E80E-21DC-4DA7-93A3-A064C7DF4811}"/>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26" name="Immagine 25">
            <a:extLst>
              <a:ext uri="{FF2B5EF4-FFF2-40B4-BE49-F238E27FC236}">
                <a16:creationId xmlns:a16="http://schemas.microsoft.com/office/drawing/2014/main" xmlns="" id="{D19DBEC1-27FF-40F1-B0C3-33A0B3F7FBAF}"/>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cxnSp>
        <p:nvCxnSpPr>
          <p:cNvPr id="27" name="Connettore diritto 26">
            <a:extLst>
              <a:ext uri="{FF2B5EF4-FFF2-40B4-BE49-F238E27FC236}">
                <a16:creationId xmlns:a16="http://schemas.microsoft.com/office/drawing/2014/main" xmlns="" id="{DD2760B7-5C14-45BB-81D5-811A76AD5E36}"/>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28" name="Rettangolo 12">
            <a:extLst>
              <a:ext uri="{FF2B5EF4-FFF2-40B4-BE49-F238E27FC236}">
                <a16:creationId xmlns:a16="http://schemas.microsoft.com/office/drawing/2014/main" xmlns="" id="{F46F02E3-5CE1-4471-A49B-E76040BE894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9" name="Group 9">
            <a:extLst>
              <a:ext uri="{FF2B5EF4-FFF2-40B4-BE49-F238E27FC236}">
                <a16:creationId xmlns:a16="http://schemas.microsoft.com/office/drawing/2014/main" xmlns="" id="{DC957C0F-816F-4BD6-B29D-D1E36166A383}"/>
              </a:ext>
            </a:extLst>
          </p:cNvPr>
          <p:cNvGrpSpPr>
            <a:grpSpLocks noChangeAspect="1"/>
          </p:cNvGrpSpPr>
          <p:nvPr userDrawn="1"/>
        </p:nvGrpSpPr>
        <p:grpSpPr>
          <a:xfrm>
            <a:off x="345499" y="80904"/>
            <a:ext cx="707706" cy="1035621"/>
            <a:chOff x="5729731" y="12946325"/>
            <a:chExt cx="3934794" cy="5757967"/>
          </a:xfrm>
        </p:grpSpPr>
        <p:sp>
          <p:nvSpPr>
            <p:cNvPr id="30" name="object 44">
              <a:extLst>
                <a:ext uri="{FF2B5EF4-FFF2-40B4-BE49-F238E27FC236}">
                  <a16:creationId xmlns:a16="http://schemas.microsoft.com/office/drawing/2014/main" xmlns="" id="{3FD06434-B63D-41F2-AEB7-23D0A6FC8386}"/>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31" name="object 45">
              <a:extLst>
                <a:ext uri="{FF2B5EF4-FFF2-40B4-BE49-F238E27FC236}">
                  <a16:creationId xmlns:a16="http://schemas.microsoft.com/office/drawing/2014/main" xmlns="" id="{B7D3F934-A93C-43F1-817C-B232D4359A64}"/>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32" name="object 46">
              <a:extLst>
                <a:ext uri="{FF2B5EF4-FFF2-40B4-BE49-F238E27FC236}">
                  <a16:creationId xmlns:a16="http://schemas.microsoft.com/office/drawing/2014/main" xmlns="" id="{ABC866C1-8AD1-4A49-B462-E8D7B16BDAC5}"/>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33" name="object 47">
              <a:extLst>
                <a:ext uri="{FF2B5EF4-FFF2-40B4-BE49-F238E27FC236}">
                  <a16:creationId xmlns:a16="http://schemas.microsoft.com/office/drawing/2014/main" xmlns="" id="{A64D88FF-A0FD-40A3-9E4D-AC97103AB4D6}"/>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34" name="object 48">
              <a:extLst>
                <a:ext uri="{FF2B5EF4-FFF2-40B4-BE49-F238E27FC236}">
                  <a16:creationId xmlns:a16="http://schemas.microsoft.com/office/drawing/2014/main" xmlns="" id="{2664F15B-F0EE-4284-BC77-C6F24E369C17}"/>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35" name="object 49">
              <a:extLst>
                <a:ext uri="{FF2B5EF4-FFF2-40B4-BE49-F238E27FC236}">
                  <a16:creationId xmlns:a16="http://schemas.microsoft.com/office/drawing/2014/main" xmlns="" id="{2FC07BAC-04B6-430A-9BFE-3F2F16ABE0FC}"/>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6" name="object 50">
              <a:extLst>
                <a:ext uri="{FF2B5EF4-FFF2-40B4-BE49-F238E27FC236}">
                  <a16:creationId xmlns:a16="http://schemas.microsoft.com/office/drawing/2014/main" xmlns="" id="{E324CE4C-DE43-489E-A5B8-EBA137E11F0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7" name="object 51">
              <a:extLst>
                <a:ext uri="{FF2B5EF4-FFF2-40B4-BE49-F238E27FC236}">
                  <a16:creationId xmlns:a16="http://schemas.microsoft.com/office/drawing/2014/main" xmlns="" id="{C19DC435-2E19-425E-A137-6AE089F877F2}"/>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8" name="object 52">
              <a:extLst>
                <a:ext uri="{FF2B5EF4-FFF2-40B4-BE49-F238E27FC236}">
                  <a16:creationId xmlns:a16="http://schemas.microsoft.com/office/drawing/2014/main" xmlns="" id="{CC7876B9-131E-46E1-BF0A-C5D20DEC17A5}"/>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9" name="object 53">
              <a:extLst>
                <a:ext uri="{FF2B5EF4-FFF2-40B4-BE49-F238E27FC236}">
                  <a16:creationId xmlns:a16="http://schemas.microsoft.com/office/drawing/2014/main" xmlns="" id="{700AA541-8734-4E46-8E42-1581E851C9D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40" name="object 54">
              <a:extLst>
                <a:ext uri="{FF2B5EF4-FFF2-40B4-BE49-F238E27FC236}">
                  <a16:creationId xmlns:a16="http://schemas.microsoft.com/office/drawing/2014/main" xmlns="" id="{6097D6FE-26FB-4E32-AFCF-D90BF1868973}"/>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41" name="object 55">
              <a:extLst>
                <a:ext uri="{FF2B5EF4-FFF2-40B4-BE49-F238E27FC236}">
                  <a16:creationId xmlns:a16="http://schemas.microsoft.com/office/drawing/2014/main" xmlns="" id="{FE6B209E-1AE7-4FAA-B5BB-0CBBB137C95E}"/>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42" name="object 56">
              <a:extLst>
                <a:ext uri="{FF2B5EF4-FFF2-40B4-BE49-F238E27FC236}">
                  <a16:creationId xmlns:a16="http://schemas.microsoft.com/office/drawing/2014/main" xmlns="" id="{BE9C54B3-81B8-467E-9C90-E51C75AF1C5E}"/>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187324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stazione sezione">
    <p:bg>
      <p:bgPr>
        <a:solidFill>
          <a:schemeClr val="tx1"/>
        </a:solidFill>
        <a:effectLst/>
      </p:bgPr>
    </p:bg>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xmlns="" id="{14AB52F8-BE6C-4E5A-B8D7-3639B963CC7B}"/>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13" name="Rettangolo 12">
            <a:extLst>
              <a:ext uri="{FF2B5EF4-FFF2-40B4-BE49-F238E27FC236}">
                <a16:creationId xmlns:a16="http://schemas.microsoft.com/office/drawing/2014/main" xmlns="" id="{64B98025-FCAA-4D0A-8F6D-A573ACDE1096}"/>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Date Placeholder 3">
            <a:extLst>
              <a:ext uri="{FF2B5EF4-FFF2-40B4-BE49-F238E27FC236}">
                <a16:creationId xmlns:a16="http://schemas.microsoft.com/office/drawing/2014/main" xmlns="" id="{BD6607C2-D022-49EB-9B93-D42BE23E0441}"/>
              </a:ext>
            </a:extLst>
          </p:cNvPr>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19" name="Footer Placeholder 4">
            <a:extLst>
              <a:ext uri="{FF2B5EF4-FFF2-40B4-BE49-F238E27FC236}">
                <a16:creationId xmlns:a16="http://schemas.microsoft.com/office/drawing/2014/main" xmlns="" id="{1257F9D7-6DEA-4CCB-8A2A-EA6E9BD1A9D9}"/>
              </a:ext>
            </a:extLst>
          </p:cNvPr>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20" name="Slide Number Placeholder 5">
            <a:extLst>
              <a:ext uri="{FF2B5EF4-FFF2-40B4-BE49-F238E27FC236}">
                <a16:creationId xmlns:a16="http://schemas.microsoft.com/office/drawing/2014/main" xmlns="" id="{4F6307CD-C1A2-4CBF-8A67-A504ADBDE23E}"/>
              </a:ext>
            </a:extLst>
          </p:cNvPr>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21" name="Connettore diritto 20">
            <a:extLst>
              <a:ext uri="{FF2B5EF4-FFF2-40B4-BE49-F238E27FC236}">
                <a16:creationId xmlns:a16="http://schemas.microsoft.com/office/drawing/2014/main" xmlns="" id="{CD54785E-3FB7-42ED-A211-C4A1B8081C48}"/>
              </a:ext>
            </a:extLst>
          </p:cNvPr>
          <p:cNvCxnSpPr>
            <a:cxnSpLocks/>
          </p:cNvCxnSpPr>
          <p:nvPr/>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xmlns="" id="{8E0DBAD0-3749-4CDF-A7CA-3FB68A9872D3}"/>
              </a:ext>
            </a:extLst>
          </p:cNvPr>
          <p:cNvGrpSpPr>
            <a:grpSpLocks noChangeAspect="1"/>
          </p:cNvGrpSpPr>
          <p:nvPr/>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6A4BB87A-2165-4385-9C60-190D66B0DE1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DEC5B107-CE08-4C98-A862-854F4F0D5A6B}"/>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4" name="object 46">
              <a:extLst>
                <a:ext uri="{FF2B5EF4-FFF2-40B4-BE49-F238E27FC236}">
                  <a16:creationId xmlns:a16="http://schemas.microsoft.com/office/drawing/2014/main" xmlns="" id="{4D45BA01-ABCF-45F4-A04B-16219267F44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5" name="object 47">
              <a:extLst>
                <a:ext uri="{FF2B5EF4-FFF2-40B4-BE49-F238E27FC236}">
                  <a16:creationId xmlns:a16="http://schemas.microsoft.com/office/drawing/2014/main" xmlns="" id="{733AB95D-DF91-4ABF-8853-71574EB95904}"/>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7" name="object 48">
              <a:extLst>
                <a:ext uri="{FF2B5EF4-FFF2-40B4-BE49-F238E27FC236}">
                  <a16:creationId xmlns:a16="http://schemas.microsoft.com/office/drawing/2014/main" xmlns="" id="{4E2BC802-9B63-47A9-B8FF-50E62D425EDE}"/>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2" name="object 49">
              <a:extLst>
                <a:ext uri="{FF2B5EF4-FFF2-40B4-BE49-F238E27FC236}">
                  <a16:creationId xmlns:a16="http://schemas.microsoft.com/office/drawing/2014/main" xmlns="" id="{898D34AB-CD23-459A-8A3B-87F87F39901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23" name="object 50">
              <a:extLst>
                <a:ext uri="{FF2B5EF4-FFF2-40B4-BE49-F238E27FC236}">
                  <a16:creationId xmlns:a16="http://schemas.microsoft.com/office/drawing/2014/main" xmlns="" id="{A16C2683-12A2-4AF9-8462-B4460F679E21}"/>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24" name="object 51">
              <a:extLst>
                <a:ext uri="{FF2B5EF4-FFF2-40B4-BE49-F238E27FC236}">
                  <a16:creationId xmlns:a16="http://schemas.microsoft.com/office/drawing/2014/main" xmlns="" id="{A1861D4D-1BB3-44AC-860B-9DBE5E7FACC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5" name="object 52">
              <a:extLst>
                <a:ext uri="{FF2B5EF4-FFF2-40B4-BE49-F238E27FC236}">
                  <a16:creationId xmlns:a16="http://schemas.microsoft.com/office/drawing/2014/main" xmlns="" id="{069167EC-DAD2-4CC1-9140-6BC8A96DA5FA}"/>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6" name="object 53">
              <a:extLst>
                <a:ext uri="{FF2B5EF4-FFF2-40B4-BE49-F238E27FC236}">
                  <a16:creationId xmlns:a16="http://schemas.microsoft.com/office/drawing/2014/main" xmlns="" id="{85F17B32-3BF1-4BD9-A6CD-A54203F0B56C}"/>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7" name="object 54">
              <a:extLst>
                <a:ext uri="{FF2B5EF4-FFF2-40B4-BE49-F238E27FC236}">
                  <a16:creationId xmlns:a16="http://schemas.microsoft.com/office/drawing/2014/main" xmlns="" id="{44205083-0C31-4601-96FE-415891A0D859}"/>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8" name="object 55">
              <a:extLst>
                <a:ext uri="{FF2B5EF4-FFF2-40B4-BE49-F238E27FC236}">
                  <a16:creationId xmlns:a16="http://schemas.microsoft.com/office/drawing/2014/main" xmlns="" id="{A1913A69-1B7C-4947-8B0E-D051F1B4C801}"/>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9" name="object 56">
              <a:extLst>
                <a:ext uri="{FF2B5EF4-FFF2-40B4-BE49-F238E27FC236}">
                  <a16:creationId xmlns:a16="http://schemas.microsoft.com/office/drawing/2014/main" xmlns="" id="{AC3FEC33-7C4A-4D2D-8683-03054D2AA2AC}"/>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30" name="Immagine 29">
            <a:extLst>
              <a:ext uri="{FF2B5EF4-FFF2-40B4-BE49-F238E27FC236}">
                <a16:creationId xmlns:a16="http://schemas.microsoft.com/office/drawing/2014/main" xmlns="" id="{F6C1C22D-194E-4049-90E4-CE09F7DDB156}"/>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31" name="Rettangolo 30">
            <a:extLst>
              <a:ext uri="{FF2B5EF4-FFF2-40B4-BE49-F238E27FC236}">
                <a16:creationId xmlns:a16="http://schemas.microsoft.com/office/drawing/2014/main" xmlns="" id="{5A6A6963-E124-4ADB-8C75-58C683E5EF95}"/>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2" name="Connettore diritto 31">
            <a:extLst>
              <a:ext uri="{FF2B5EF4-FFF2-40B4-BE49-F238E27FC236}">
                <a16:creationId xmlns:a16="http://schemas.microsoft.com/office/drawing/2014/main" xmlns="" id="{374E7053-C014-4645-B457-0F48E86D7CFF}"/>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33" name="Group 9">
            <a:extLst>
              <a:ext uri="{FF2B5EF4-FFF2-40B4-BE49-F238E27FC236}">
                <a16:creationId xmlns:a16="http://schemas.microsoft.com/office/drawing/2014/main" xmlns="" id="{7A5AD74D-A260-4E1F-8DCC-EC552BF85139}"/>
              </a:ext>
            </a:extLst>
          </p:cNvPr>
          <p:cNvGrpSpPr>
            <a:grpSpLocks noChangeAspect="1"/>
          </p:cNvGrpSpPr>
          <p:nvPr userDrawn="1"/>
        </p:nvGrpSpPr>
        <p:grpSpPr>
          <a:xfrm>
            <a:off x="345499" y="80904"/>
            <a:ext cx="707706" cy="1035621"/>
            <a:chOff x="5729731" y="12946325"/>
            <a:chExt cx="3934794" cy="5757967"/>
          </a:xfrm>
        </p:grpSpPr>
        <p:sp>
          <p:nvSpPr>
            <p:cNvPr id="34" name="object 44">
              <a:extLst>
                <a:ext uri="{FF2B5EF4-FFF2-40B4-BE49-F238E27FC236}">
                  <a16:creationId xmlns:a16="http://schemas.microsoft.com/office/drawing/2014/main" xmlns="" id="{E06EA910-D885-4A9D-ABEF-1C0262780102}"/>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35" name="object 45">
              <a:extLst>
                <a:ext uri="{FF2B5EF4-FFF2-40B4-BE49-F238E27FC236}">
                  <a16:creationId xmlns:a16="http://schemas.microsoft.com/office/drawing/2014/main" xmlns="" id="{0D4DF8C2-83C9-4944-8548-04F5CD802156}"/>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36" name="object 46">
              <a:extLst>
                <a:ext uri="{FF2B5EF4-FFF2-40B4-BE49-F238E27FC236}">
                  <a16:creationId xmlns:a16="http://schemas.microsoft.com/office/drawing/2014/main" xmlns="" id="{1578E694-6AEF-4DCD-9254-1CA735B9D786}"/>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37" name="object 47">
              <a:extLst>
                <a:ext uri="{FF2B5EF4-FFF2-40B4-BE49-F238E27FC236}">
                  <a16:creationId xmlns:a16="http://schemas.microsoft.com/office/drawing/2014/main" xmlns="" id="{E786B5E7-174E-4170-B20B-ED8781DC0573}"/>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38" name="object 48">
              <a:extLst>
                <a:ext uri="{FF2B5EF4-FFF2-40B4-BE49-F238E27FC236}">
                  <a16:creationId xmlns:a16="http://schemas.microsoft.com/office/drawing/2014/main" xmlns="" id="{EDFB7069-244F-432F-A535-DA7F9A770562}"/>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39" name="object 49">
              <a:extLst>
                <a:ext uri="{FF2B5EF4-FFF2-40B4-BE49-F238E27FC236}">
                  <a16:creationId xmlns:a16="http://schemas.microsoft.com/office/drawing/2014/main" xmlns="" id="{54AB8F8F-0136-449E-8D64-13A73D7541A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40" name="object 50">
              <a:extLst>
                <a:ext uri="{FF2B5EF4-FFF2-40B4-BE49-F238E27FC236}">
                  <a16:creationId xmlns:a16="http://schemas.microsoft.com/office/drawing/2014/main" xmlns="" id="{64135C33-2397-4608-A09E-BAE4C50F3665}"/>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41" name="object 51">
              <a:extLst>
                <a:ext uri="{FF2B5EF4-FFF2-40B4-BE49-F238E27FC236}">
                  <a16:creationId xmlns:a16="http://schemas.microsoft.com/office/drawing/2014/main" xmlns="" id="{6800C6CD-5E76-4CDE-A1BD-AA543C44325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42" name="object 52">
              <a:extLst>
                <a:ext uri="{FF2B5EF4-FFF2-40B4-BE49-F238E27FC236}">
                  <a16:creationId xmlns:a16="http://schemas.microsoft.com/office/drawing/2014/main" xmlns="" id="{6AFFED0F-940D-47A7-86F3-887F05EA0D6D}"/>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43" name="object 53">
              <a:extLst>
                <a:ext uri="{FF2B5EF4-FFF2-40B4-BE49-F238E27FC236}">
                  <a16:creationId xmlns:a16="http://schemas.microsoft.com/office/drawing/2014/main" xmlns="" id="{8F51F028-7AA1-4F18-86C0-3CEF375E245F}"/>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44" name="object 54">
              <a:extLst>
                <a:ext uri="{FF2B5EF4-FFF2-40B4-BE49-F238E27FC236}">
                  <a16:creationId xmlns:a16="http://schemas.microsoft.com/office/drawing/2014/main" xmlns="" id="{7BEE4323-5026-4B87-8BDA-DB31A23793A4}"/>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45" name="object 55">
              <a:extLst>
                <a:ext uri="{FF2B5EF4-FFF2-40B4-BE49-F238E27FC236}">
                  <a16:creationId xmlns:a16="http://schemas.microsoft.com/office/drawing/2014/main" xmlns="" id="{5DD00221-BC6F-4290-A96B-CC648C54E46B}"/>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46" name="object 56">
              <a:extLst>
                <a:ext uri="{FF2B5EF4-FFF2-40B4-BE49-F238E27FC236}">
                  <a16:creationId xmlns:a16="http://schemas.microsoft.com/office/drawing/2014/main" xmlns="" id="{92F1304A-06B6-43D7-9655-6D9B95B51C69}"/>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4283906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ue contenuti">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xmlns="" id="{F0161A18-B1AC-4250-8013-D0A1D2A4883B}"/>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17" name="Date Placeholder 3">
            <a:extLst>
              <a:ext uri="{FF2B5EF4-FFF2-40B4-BE49-F238E27FC236}">
                <a16:creationId xmlns:a16="http://schemas.microsoft.com/office/drawing/2014/main" xmlns="" id="{217269C5-BD52-4D05-BEE9-15B6643EB46D}"/>
              </a:ext>
            </a:extLst>
          </p:cNvPr>
          <p:cNvSpPr>
            <a:spLocks noGrp="1"/>
          </p:cNvSpPr>
          <p:nvPr>
            <p:ph type="dt" sz="half" idx="10"/>
          </p:nvPr>
        </p:nvSpPr>
        <p:spPr>
          <a:xfrm>
            <a:off x="9334626" y="6259082"/>
            <a:ext cx="1343706" cy="365125"/>
          </a:xfrm>
        </p:spPr>
        <p:txBody>
          <a:bodyPr/>
          <a:lstStyle>
            <a:lvl1pPr>
              <a:defRPr>
                <a:solidFill>
                  <a:schemeClr val="tx1"/>
                </a:solidFill>
              </a:defRPr>
            </a:lvl1pPr>
          </a:lstStyle>
          <a:p>
            <a:r>
              <a:rPr lang="it-IT"/>
              <a:t>29/09/2020</a:t>
            </a:r>
            <a:endParaRPr lang="en-US" dirty="0"/>
          </a:p>
        </p:txBody>
      </p:sp>
      <p:sp>
        <p:nvSpPr>
          <p:cNvPr id="18" name="Footer Placeholder 4">
            <a:extLst>
              <a:ext uri="{FF2B5EF4-FFF2-40B4-BE49-F238E27FC236}">
                <a16:creationId xmlns:a16="http://schemas.microsoft.com/office/drawing/2014/main" xmlns="" id="{25CD928E-A9B9-4DD9-B7D7-8A28001EE7E4}"/>
              </a:ext>
            </a:extLst>
          </p:cNvPr>
          <p:cNvSpPr>
            <a:spLocks noGrp="1"/>
          </p:cNvSpPr>
          <p:nvPr>
            <p:ph type="ftr" sz="quarter" idx="11"/>
          </p:nvPr>
        </p:nvSpPr>
        <p:spPr>
          <a:xfrm>
            <a:off x="451514" y="6259082"/>
            <a:ext cx="8644320" cy="365125"/>
          </a:xfrm>
        </p:spPr>
        <p:txBody>
          <a:bodyPr/>
          <a:lstStyle>
            <a:lvl1pPr>
              <a:defRPr>
                <a:solidFill>
                  <a:schemeClr val="tx1"/>
                </a:solidFill>
              </a:defRPr>
            </a:lvl1pPr>
          </a:lstStyle>
          <a:p>
            <a:r>
              <a:rPr lang="it-IT"/>
              <a:t>AGENZIA DELLE DOGANE E DEI MONOPOLI - PROVVISTE E DOTAZIONI DI BORDO - Aspetti doganali e fiscali</a:t>
            </a:r>
            <a:endParaRPr lang="en-US" dirty="0"/>
          </a:p>
        </p:txBody>
      </p:sp>
      <p:sp>
        <p:nvSpPr>
          <p:cNvPr id="19" name="Slide Number Placeholder 5">
            <a:extLst>
              <a:ext uri="{FF2B5EF4-FFF2-40B4-BE49-F238E27FC236}">
                <a16:creationId xmlns:a16="http://schemas.microsoft.com/office/drawing/2014/main" xmlns="" id="{F0BDB6E8-BCBA-4B85-865B-0326921ED279}"/>
              </a:ext>
            </a:extLst>
          </p:cNvPr>
          <p:cNvSpPr>
            <a:spLocks noGrp="1"/>
          </p:cNvSpPr>
          <p:nvPr>
            <p:ph type="sldNum" sz="quarter" idx="12"/>
          </p:nvPr>
        </p:nvSpPr>
        <p:spPr>
          <a:xfrm>
            <a:off x="10678331" y="6133608"/>
            <a:ext cx="1062155" cy="490599"/>
          </a:xfrm>
        </p:spPr>
        <p:txBody>
          <a:bodyPr/>
          <a:lstStyle>
            <a:lvl1pPr>
              <a:defRPr>
                <a:solidFill>
                  <a:schemeClr val="tx1"/>
                </a:solidFill>
              </a:defRPr>
            </a:lvl1pPr>
          </a:lstStyle>
          <a:p>
            <a:fld id="{D57F1E4F-1CFF-5643-939E-217C01CDF565}" type="slidenum">
              <a:rPr lang="en-US" smtClean="0"/>
              <a:pPr/>
              <a:t>‹N›</a:t>
            </a:fld>
            <a:endParaRPr lang="en-US" dirty="0"/>
          </a:p>
        </p:txBody>
      </p:sp>
      <p:cxnSp>
        <p:nvCxnSpPr>
          <p:cNvPr id="20" name="Connettore diritto 19">
            <a:extLst>
              <a:ext uri="{FF2B5EF4-FFF2-40B4-BE49-F238E27FC236}">
                <a16:creationId xmlns:a16="http://schemas.microsoft.com/office/drawing/2014/main" xmlns="" id="{80613556-6791-4B98-B7AC-4808030B8238}"/>
              </a:ext>
            </a:extLst>
          </p:cNvPr>
          <p:cNvCxnSpPr>
            <a:cxnSpLocks/>
          </p:cNvCxnSpPr>
          <p:nvPr/>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22" name="Rettangolo 12">
            <a:extLst>
              <a:ext uri="{FF2B5EF4-FFF2-40B4-BE49-F238E27FC236}">
                <a16:creationId xmlns:a16="http://schemas.microsoft.com/office/drawing/2014/main" xmlns="" id="{D5B2411E-96E0-48D4-8015-A4E6B5C45546}"/>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3" name="Group 22">
            <a:extLst>
              <a:ext uri="{FF2B5EF4-FFF2-40B4-BE49-F238E27FC236}">
                <a16:creationId xmlns:a16="http://schemas.microsoft.com/office/drawing/2014/main" xmlns="" id="{F0A5FE7C-D54D-4188-9D7B-E3A2CA8903F6}"/>
              </a:ext>
            </a:extLst>
          </p:cNvPr>
          <p:cNvGrpSpPr>
            <a:grpSpLocks noChangeAspect="1"/>
          </p:cNvGrpSpPr>
          <p:nvPr/>
        </p:nvGrpSpPr>
        <p:grpSpPr>
          <a:xfrm>
            <a:off x="345499" y="80904"/>
            <a:ext cx="707706" cy="1035621"/>
            <a:chOff x="5729731" y="12946325"/>
            <a:chExt cx="3934794" cy="5757967"/>
          </a:xfrm>
        </p:grpSpPr>
        <p:sp>
          <p:nvSpPr>
            <p:cNvPr id="24" name="object 44">
              <a:extLst>
                <a:ext uri="{FF2B5EF4-FFF2-40B4-BE49-F238E27FC236}">
                  <a16:creationId xmlns:a16="http://schemas.microsoft.com/office/drawing/2014/main" xmlns="" id="{BF47C21C-1F6C-46B5-9F18-3467BDF2A74D}"/>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25" name="object 45">
              <a:extLst>
                <a:ext uri="{FF2B5EF4-FFF2-40B4-BE49-F238E27FC236}">
                  <a16:creationId xmlns:a16="http://schemas.microsoft.com/office/drawing/2014/main" xmlns="" id="{9C7B4867-B186-4EDB-BEFA-3B50FCA08161}"/>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26" name="object 46">
              <a:extLst>
                <a:ext uri="{FF2B5EF4-FFF2-40B4-BE49-F238E27FC236}">
                  <a16:creationId xmlns:a16="http://schemas.microsoft.com/office/drawing/2014/main" xmlns="" id="{381840E5-60BA-422D-9203-A192CC3DF1D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27" name="object 47">
              <a:extLst>
                <a:ext uri="{FF2B5EF4-FFF2-40B4-BE49-F238E27FC236}">
                  <a16:creationId xmlns:a16="http://schemas.microsoft.com/office/drawing/2014/main" xmlns="" id="{4184EDF1-B55B-4A48-9822-A78827DC88A0}"/>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28" name="object 48">
              <a:extLst>
                <a:ext uri="{FF2B5EF4-FFF2-40B4-BE49-F238E27FC236}">
                  <a16:creationId xmlns:a16="http://schemas.microsoft.com/office/drawing/2014/main" xmlns="" id="{1E48C79C-75CD-4147-B21D-1965178CC5B1}"/>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9" name="object 49">
              <a:extLst>
                <a:ext uri="{FF2B5EF4-FFF2-40B4-BE49-F238E27FC236}">
                  <a16:creationId xmlns:a16="http://schemas.microsoft.com/office/drawing/2014/main" xmlns="" id="{54891AB6-566F-4E00-8A69-5588C164C3E3}"/>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0" name="object 50">
              <a:extLst>
                <a:ext uri="{FF2B5EF4-FFF2-40B4-BE49-F238E27FC236}">
                  <a16:creationId xmlns:a16="http://schemas.microsoft.com/office/drawing/2014/main" xmlns="" id="{5DE94136-B033-4819-9636-AA690BBEC1A4}"/>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1" name="object 51">
              <a:extLst>
                <a:ext uri="{FF2B5EF4-FFF2-40B4-BE49-F238E27FC236}">
                  <a16:creationId xmlns:a16="http://schemas.microsoft.com/office/drawing/2014/main" xmlns="" id="{2166AFCB-FE62-41DE-8009-E6281C48918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2" name="object 52">
              <a:extLst>
                <a:ext uri="{FF2B5EF4-FFF2-40B4-BE49-F238E27FC236}">
                  <a16:creationId xmlns:a16="http://schemas.microsoft.com/office/drawing/2014/main" xmlns="" id="{E7AEEBB3-F84C-430C-A4F2-FF6751ECE38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3" name="object 53">
              <a:extLst>
                <a:ext uri="{FF2B5EF4-FFF2-40B4-BE49-F238E27FC236}">
                  <a16:creationId xmlns:a16="http://schemas.microsoft.com/office/drawing/2014/main" xmlns="" id="{CB842A79-B0A1-4C45-98CC-385C6DCD148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34" name="object 54">
              <a:extLst>
                <a:ext uri="{FF2B5EF4-FFF2-40B4-BE49-F238E27FC236}">
                  <a16:creationId xmlns:a16="http://schemas.microsoft.com/office/drawing/2014/main" xmlns="" id="{EC536FD2-E87B-468E-86A6-FE87317B8A00}"/>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35" name="object 55">
              <a:extLst>
                <a:ext uri="{FF2B5EF4-FFF2-40B4-BE49-F238E27FC236}">
                  <a16:creationId xmlns:a16="http://schemas.microsoft.com/office/drawing/2014/main" xmlns="" id="{85EC7CB0-BBA0-4056-9A27-EA0A4D5883E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36" name="object 56">
              <a:extLst>
                <a:ext uri="{FF2B5EF4-FFF2-40B4-BE49-F238E27FC236}">
                  <a16:creationId xmlns:a16="http://schemas.microsoft.com/office/drawing/2014/main" xmlns="" id="{7FF55598-5F3E-4AF4-A454-A06E8F6827C4}"/>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37" name="Immagine 36">
            <a:extLst>
              <a:ext uri="{FF2B5EF4-FFF2-40B4-BE49-F238E27FC236}">
                <a16:creationId xmlns:a16="http://schemas.microsoft.com/office/drawing/2014/main" xmlns="" id="{71575F1B-CA5F-4763-8340-53BDD62A504C}"/>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cxnSp>
        <p:nvCxnSpPr>
          <p:cNvPr id="38" name="Connettore diritto 37">
            <a:extLst>
              <a:ext uri="{FF2B5EF4-FFF2-40B4-BE49-F238E27FC236}">
                <a16:creationId xmlns:a16="http://schemas.microsoft.com/office/drawing/2014/main" xmlns="" id="{F8C485EF-5080-428E-8CCC-CBD9607B3776}"/>
              </a:ext>
            </a:extLst>
          </p:cNvPr>
          <p:cNvCxnSpPr>
            <a:cxnSpLocks/>
          </p:cNvCxnSpPr>
          <p:nvPr userDrawn="1"/>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39" name="Rettangolo 12">
            <a:extLst>
              <a:ext uri="{FF2B5EF4-FFF2-40B4-BE49-F238E27FC236}">
                <a16:creationId xmlns:a16="http://schemas.microsoft.com/office/drawing/2014/main" xmlns="" id="{0D47C768-EEDF-41E3-B6F7-083D3E0EB1F2}"/>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0" name="Group 22">
            <a:extLst>
              <a:ext uri="{FF2B5EF4-FFF2-40B4-BE49-F238E27FC236}">
                <a16:creationId xmlns:a16="http://schemas.microsoft.com/office/drawing/2014/main" xmlns="" id="{B472AEA2-6698-4544-A3FF-8FD970D1EEEB}"/>
              </a:ext>
            </a:extLst>
          </p:cNvPr>
          <p:cNvGrpSpPr>
            <a:grpSpLocks noChangeAspect="1"/>
          </p:cNvGrpSpPr>
          <p:nvPr userDrawn="1"/>
        </p:nvGrpSpPr>
        <p:grpSpPr>
          <a:xfrm>
            <a:off x="345499" y="80904"/>
            <a:ext cx="707706" cy="1035621"/>
            <a:chOff x="5729731" y="12946325"/>
            <a:chExt cx="3934794" cy="5757967"/>
          </a:xfrm>
        </p:grpSpPr>
        <p:sp>
          <p:nvSpPr>
            <p:cNvPr id="41" name="object 44">
              <a:extLst>
                <a:ext uri="{FF2B5EF4-FFF2-40B4-BE49-F238E27FC236}">
                  <a16:creationId xmlns:a16="http://schemas.microsoft.com/office/drawing/2014/main" xmlns="" id="{ABCDEA04-2FBB-4E2C-9751-1B1AA06A9C83}"/>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42" name="object 45">
              <a:extLst>
                <a:ext uri="{FF2B5EF4-FFF2-40B4-BE49-F238E27FC236}">
                  <a16:creationId xmlns:a16="http://schemas.microsoft.com/office/drawing/2014/main" xmlns="" id="{6C42F770-AED9-4AD3-A80B-F1D15351500E}"/>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43" name="object 46">
              <a:extLst>
                <a:ext uri="{FF2B5EF4-FFF2-40B4-BE49-F238E27FC236}">
                  <a16:creationId xmlns:a16="http://schemas.microsoft.com/office/drawing/2014/main" xmlns="" id="{6EF6E999-FFF4-4D41-8047-4810BED57FC6}"/>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44" name="object 47">
              <a:extLst>
                <a:ext uri="{FF2B5EF4-FFF2-40B4-BE49-F238E27FC236}">
                  <a16:creationId xmlns:a16="http://schemas.microsoft.com/office/drawing/2014/main" xmlns="" id="{E880D01F-4EEB-44F6-B7C5-FB31F3A7E45D}"/>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45" name="object 48">
              <a:extLst>
                <a:ext uri="{FF2B5EF4-FFF2-40B4-BE49-F238E27FC236}">
                  <a16:creationId xmlns:a16="http://schemas.microsoft.com/office/drawing/2014/main" xmlns="" id="{6525C8C0-B880-4C87-A80F-0DE9EFCE4609}"/>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46" name="object 49">
              <a:extLst>
                <a:ext uri="{FF2B5EF4-FFF2-40B4-BE49-F238E27FC236}">
                  <a16:creationId xmlns:a16="http://schemas.microsoft.com/office/drawing/2014/main" xmlns="" id="{4F16AFF3-BC69-4EC2-98B3-A7689539160F}"/>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47" name="object 50">
              <a:extLst>
                <a:ext uri="{FF2B5EF4-FFF2-40B4-BE49-F238E27FC236}">
                  <a16:creationId xmlns:a16="http://schemas.microsoft.com/office/drawing/2014/main" xmlns="" id="{AB3826AC-D6A4-4093-A5D5-DD70EA767677}"/>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48" name="object 51">
              <a:extLst>
                <a:ext uri="{FF2B5EF4-FFF2-40B4-BE49-F238E27FC236}">
                  <a16:creationId xmlns:a16="http://schemas.microsoft.com/office/drawing/2014/main" xmlns="" id="{D6AEFD08-EE94-4C21-8C4B-B8E16F7F8166}"/>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49" name="object 52">
              <a:extLst>
                <a:ext uri="{FF2B5EF4-FFF2-40B4-BE49-F238E27FC236}">
                  <a16:creationId xmlns:a16="http://schemas.microsoft.com/office/drawing/2014/main" xmlns="" id="{15EC5468-4916-4C2C-93AA-542FC6DEE92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50" name="object 53">
              <a:extLst>
                <a:ext uri="{FF2B5EF4-FFF2-40B4-BE49-F238E27FC236}">
                  <a16:creationId xmlns:a16="http://schemas.microsoft.com/office/drawing/2014/main" xmlns="" id="{045C5A59-0C89-44D4-86DD-7A8BC9C5A20D}"/>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51" name="object 54">
              <a:extLst>
                <a:ext uri="{FF2B5EF4-FFF2-40B4-BE49-F238E27FC236}">
                  <a16:creationId xmlns:a16="http://schemas.microsoft.com/office/drawing/2014/main" xmlns="" id="{7429775B-1CA4-473B-A128-A9043A379621}"/>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52" name="object 55">
              <a:extLst>
                <a:ext uri="{FF2B5EF4-FFF2-40B4-BE49-F238E27FC236}">
                  <a16:creationId xmlns:a16="http://schemas.microsoft.com/office/drawing/2014/main" xmlns="" id="{8273EBF7-479A-4244-A81F-88FC70D06340}"/>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53" name="object 56">
              <a:extLst>
                <a:ext uri="{FF2B5EF4-FFF2-40B4-BE49-F238E27FC236}">
                  <a16:creationId xmlns:a16="http://schemas.microsoft.com/office/drawing/2014/main" xmlns="" id="{EF64CF7E-674D-4B6E-8FEC-A9EC19FD6BC3}"/>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63518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512CA09D-EEF9-4733-9E0D-8C36FB3FEF17}"/>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it-IT"/>
              <a:t>29/09/2020</a:t>
            </a:r>
            <a:endParaRPr lang="en-US" dirty="0"/>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5" name="Connettore diritto 14">
            <a:extLst>
              <a:ext uri="{FF2B5EF4-FFF2-40B4-BE49-F238E27FC236}">
                <a16:creationId xmlns:a16="http://schemas.microsoft.com/office/drawing/2014/main" xmlns="" id="{5186DD1E-A056-4342-BE80-FF20A2600F78}"/>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xmlns="" id="{A0DA35CE-634A-41AD-8643-F468F576040E}"/>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xmlns="" id="{4C5F7654-60EA-40E7-8A0E-93CF8B3C8F6D}"/>
              </a:ext>
            </a:extLst>
          </p:cNvPr>
          <p:cNvPicPr>
            <a:picLocks noChangeAspect="1"/>
          </p:cNvPicPr>
          <p:nvPr userDrawn="1"/>
        </p:nvPicPr>
        <p:blipFill>
          <a:blip r:embed="rId2"/>
          <a:stretch>
            <a:fillRect/>
          </a:stretch>
        </p:blipFill>
        <p:spPr>
          <a:xfrm>
            <a:off x="3078355" y="1407348"/>
            <a:ext cx="6981885" cy="291139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olo e contenuto">
    <p:bg>
      <p:bgPr>
        <a:solidFill>
          <a:schemeClr val="tx1"/>
        </a:solidFill>
        <a:effectLst/>
      </p:bgPr>
    </p:bg>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7122C3BE-8235-4CCD-BB14-25E40BA64D0A}"/>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4" name="Date Placeholder 3"/>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5" name="Footer Placeholder 4"/>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9F1A3202-618A-46CB-812C-07A7E7A50F67}"/>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9" name="Rettangolo 12">
            <a:extLst>
              <a:ext uri="{FF2B5EF4-FFF2-40B4-BE49-F238E27FC236}">
                <a16:creationId xmlns:a16="http://schemas.microsoft.com/office/drawing/2014/main" xmlns="" id="{D3AFB88D-AC52-4545-AA1D-B22A7B6EF71E}"/>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0" name="Group 9">
            <a:extLst>
              <a:ext uri="{FF2B5EF4-FFF2-40B4-BE49-F238E27FC236}">
                <a16:creationId xmlns:a16="http://schemas.microsoft.com/office/drawing/2014/main" xmlns="" id="{F508D5A1-216C-4C17-A367-35578FA592CA}"/>
              </a:ext>
            </a:extLst>
          </p:cNvPr>
          <p:cNvGrpSpPr>
            <a:grpSpLocks noChangeAspect="1"/>
          </p:cNvGrpSpPr>
          <p:nvPr userDrawn="1"/>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7B57D190-C167-4154-8931-1D89CBA7599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9DC66B1D-7D45-47B5-99C3-B15FD30DA290}"/>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3" name="object 46">
              <a:extLst>
                <a:ext uri="{FF2B5EF4-FFF2-40B4-BE49-F238E27FC236}">
                  <a16:creationId xmlns:a16="http://schemas.microsoft.com/office/drawing/2014/main" xmlns="" id="{BB6D31EE-8D2F-4B73-9099-A9F8688DB2AD}"/>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4" name="object 47">
              <a:extLst>
                <a:ext uri="{FF2B5EF4-FFF2-40B4-BE49-F238E27FC236}">
                  <a16:creationId xmlns:a16="http://schemas.microsoft.com/office/drawing/2014/main" xmlns="" id="{A26085D1-F7E5-43C8-8B24-F22D7C5137F2}"/>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6" name="object 48">
              <a:extLst>
                <a:ext uri="{FF2B5EF4-FFF2-40B4-BE49-F238E27FC236}">
                  <a16:creationId xmlns:a16="http://schemas.microsoft.com/office/drawing/2014/main" xmlns="" id="{02CE4B8D-1AAF-4CE7-8D08-AE2B9B25D69B}"/>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17" name="object 49">
              <a:extLst>
                <a:ext uri="{FF2B5EF4-FFF2-40B4-BE49-F238E27FC236}">
                  <a16:creationId xmlns:a16="http://schemas.microsoft.com/office/drawing/2014/main" xmlns="" id="{1AEC1988-02A8-4940-A2B3-2E4BA8D13C46}"/>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18" name="object 50">
              <a:extLst>
                <a:ext uri="{FF2B5EF4-FFF2-40B4-BE49-F238E27FC236}">
                  <a16:creationId xmlns:a16="http://schemas.microsoft.com/office/drawing/2014/main" xmlns="" id="{B0AF7C17-52A2-42EE-849F-5E086595396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19" name="object 51">
              <a:extLst>
                <a:ext uri="{FF2B5EF4-FFF2-40B4-BE49-F238E27FC236}">
                  <a16:creationId xmlns:a16="http://schemas.microsoft.com/office/drawing/2014/main" xmlns="" id="{B4B22C0A-16E2-465E-A4F0-6106F264DE2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0" name="object 52">
              <a:extLst>
                <a:ext uri="{FF2B5EF4-FFF2-40B4-BE49-F238E27FC236}">
                  <a16:creationId xmlns:a16="http://schemas.microsoft.com/office/drawing/2014/main" xmlns="" id="{1349815B-C894-4E81-867C-1D28E96582D1}"/>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1" name="object 53">
              <a:extLst>
                <a:ext uri="{FF2B5EF4-FFF2-40B4-BE49-F238E27FC236}">
                  <a16:creationId xmlns:a16="http://schemas.microsoft.com/office/drawing/2014/main" xmlns="" id="{0F781E29-2F04-4078-BFB6-7383A8D47662}"/>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2" name="object 54">
              <a:extLst>
                <a:ext uri="{FF2B5EF4-FFF2-40B4-BE49-F238E27FC236}">
                  <a16:creationId xmlns:a16="http://schemas.microsoft.com/office/drawing/2014/main" xmlns="" id="{6133A6AE-2FCF-4784-AE17-7196E509092C}"/>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3" name="object 55">
              <a:extLst>
                <a:ext uri="{FF2B5EF4-FFF2-40B4-BE49-F238E27FC236}">
                  <a16:creationId xmlns:a16="http://schemas.microsoft.com/office/drawing/2014/main" xmlns="" id="{7623DD57-4024-492E-875F-EF4BC1F9AB1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5" name="object 56">
              <a:extLst>
                <a:ext uri="{FF2B5EF4-FFF2-40B4-BE49-F238E27FC236}">
                  <a16:creationId xmlns:a16="http://schemas.microsoft.com/office/drawing/2014/main" xmlns="" id="{10E2E80E-21DC-4DA7-93A3-A064C7DF4811}"/>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ntestazione sezione">
    <p:bg>
      <p:bgPr>
        <a:solidFill>
          <a:schemeClr val="tx1"/>
        </a:solidFill>
        <a:effectLst/>
      </p:bgPr>
    </p:bg>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xmlns="" id="{14AB52F8-BE6C-4E5A-B8D7-3639B963CC7B}"/>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13" name="Rettangolo 12">
            <a:extLst>
              <a:ext uri="{FF2B5EF4-FFF2-40B4-BE49-F238E27FC236}">
                <a16:creationId xmlns:a16="http://schemas.microsoft.com/office/drawing/2014/main" xmlns="" id="{64B98025-FCAA-4D0A-8F6D-A573ACDE109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Date Placeholder 3">
            <a:extLst>
              <a:ext uri="{FF2B5EF4-FFF2-40B4-BE49-F238E27FC236}">
                <a16:creationId xmlns:a16="http://schemas.microsoft.com/office/drawing/2014/main" xmlns="" id="{BD6607C2-D022-49EB-9B93-D42BE23E0441}"/>
              </a:ext>
            </a:extLst>
          </p:cNvPr>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19" name="Footer Placeholder 4">
            <a:extLst>
              <a:ext uri="{FF2B5EF4-FFF2-40B4-BE49-F238E27FC236}">
                <a16:creationId xmlns:a16="http://schemas.microsoft.com/office/drawing/2014/main" xmlns="" id="{1257F9D7-6DEA-4CCB-8A2A-EA6E9BD1A9D9}"/>
              </a:ext>
            </a:extLst>
          </p:cNvPr>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20" name="Slide Number Placeholder 5">
            <a:extLst>
              <a:ext uri="{FF2B5EF4-FFF2-40B4-BE49-F238E27FC236}">
                <a16:creationId xmlns:a16="http://schemas.microsoft.com/office/drawing/2014/main" xmlns="" id="{4F6307CD-C1A2-4CBF-8A67-A504ADBDE23E}"/>
              </a:ext>
            </a:extLst>
          </p:cNvPr>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21" name="Connettore diritto 20">
            <a:extLst>
              <a:ext uri="{FF2B5EF4-FFF2-40B4-BE49-F238E27FC236}">
                <a16:creationId xmlns:a16="http://schemas.microsoft.com/office/drawing/2014/main" xmlns="" id="{CD54785E-3FB7-42ED-A211-C4A1B8081C48}"/>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xmlns="" id="{8E0DBAD0-3749-4CDF-A7CA-3FB68A9872D3}"/>
              </a:ext>
            </a:extLst>
          </p:cNvPr>
          <p:cNvGrpSpPr>
            <a:grpSpLocks noChangeAspect="1"/>
          </p:cNvGrpSpPr>
          <p:nvPr userDrawn="1"/>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6A4BB87A-2165-4385-9C60-190D66B0DE1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DEC5B107-CE08-4C98-A862-854F4F0D5A6B}"/>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4" name="object 46">
              <a:extLst>
                <a:ext uri="{FF2B5EF4-FFF2-40B4-BE49-F238E27FC236}">
                  <a16:creationId xmlns:a16="http://schemas.microsoft.com/office/drawing/2014/main" xmlns="" id="{4D45BA01-ABCF-45F4-A04B-16219267F44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5" name="object 47">
              <a:extLst>
                <a:ext uri="{FF2B5EF4-FFF2-40B4-BE49-F238E27FC236}">
                  <a16:creationId xmlns:a16="http://schemas.microsoft.com/office/drawing/2014/main" xmlns="" id="{733AB95D-DF91-4ABF-8853-71574EB95904}"/>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7" name="object 48">
              <a:extLst>
                <a:ext uri="{FF2B5EF4-FFF2-40B4-BE49-F238E27FC236}">
                  <a16:creationId xmlns:a16="http://schemas.microsoft.com/office/drawing/2014/main" xmlns="" id="{4E2BC802-9B63-47A9-B8FF-50E62D425EDE}"/>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2" name="object 49">
              <a:extLst>
                <a:ext uri="{FF2B5EF4-FFF2-40B4-BE49-F238E27FC236}">
                  <a16:creationId xmlns:a16="http://schemas.microsoft.com/office/drawing/2014/main" xmlns="" id="{898D34AB-CD23-459A-8A3B-87F87F39901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23" name="object 50">
              <a:extLst>
                <a:ext uri="{FF2B5EF4-FFF2-40B4-BE49-F238E27FC236}">
                  <a16:creationId xmlns:a16="http://schemas.microsoft.com/office/drawing/2014/main" xmlns="" id="{A16C2683-12A2-4AF9-8462-B4460F679E21}"/>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24" name="object 51">
              <a:extLst>
                <a:ext uri="{FF2B5EF4-FFF2-40B4-BE49-F238E27FC236}">
                  <a16:creationId xmlns:a16="http://schemas.microsoft.com/office/drawing/2014/main" xmlns="" id="{A1861D4D-1BB3-44AC-860B-9DBE5E7FACC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5" name="object 52">
              <a:extLst>
                <a:ext uri="{FF2B5EF4-FFF2-40B4-BE49-F238E27FC236}">
                  <a16:creationId xmlns:a16="http://schemas.microsoft.com/office/drawing/2014/main" xmlns="" id="{069167EC-DAD2-4CC1-9140-6BC8A96DA5FA}"/>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6" name="object 53">
              <a:extLst>
                <a:ext uri="{FF2B5EF4-FFF2-40B4-BE49-F238E27FC236}">
                  <a16:creationId xmlns:a16="http://schemas.microsoft.com/office/drawing/2014/main" xmlns="" id="{85F17B32-3BF1-4BD9-A6CD-A54203F0B56C}"/>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7" name="object 54">
              <a:extLst>
                <a:ext uri="{FF2B5EF4-FFF2-40B4-BE49-F238E27FC236}">
                  <a16:creationId xmlns:a16="http://schemas.microsoft.com/office/drawing/2014/main" xmlns="" id="{44205083-0C31-4601-96FE-415891A0D859}"/>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8" name="object 55">
              <a:extLst>
                <a:ext uri="{FF2B5EF4-FFF2-40B4-BE49-F238E27FC236}">
                  <a16:creationId xmlns:a16="http://schemas.microsoft.com/office/drawing/2014/main" xmlns="" id="{A1913A69-1B7C-4947-8B0E-D051F1B4C801}"/>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9" name="object 56">
              <a:extLst>
                <a:ext uri="{FF2B5EF4-FFF2-40B4-BE49-F238E27FC236}">
                  <a16:creationId xmlns:a16="http://schemas.microsoft.com/office/drawing/2014/main" xmlns="" id="{AC3FEC33-7C4A-4D2D-8683-03054D2AA2AC}"/>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ue contenuti">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xmlns="" id="{F0161A18-B1AC-4250-8013-D0A1D2A4883B}"/>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17" name="Date Placeholder 3">
            <a:extLst>
              <a:ext uri="{FF2B5EF4-FFF2-40B4-BE49-F238E27FC236}">
                <a16:creationId xmlns:a16="http://schemas.microsoft.com/office/drawing/2014/main" xmlns="" id="{217269C5-BD52-4D05-BEE9-15B6643EB46D}"/>
              </a:ext>
            </a:extLst>
          </p:cNvPr>
          <p:cNvSpPr>
            <a:spLocks noGrp="1"/>
          </p:cNvSpPr>
          <p:nvPr>
            <p:ph type="dt" sz="half" idx="10"/>
          </p:nvPr>
        </p:nvSpPr>
        <p:spPr>
          <a:xfrm>
            <a:off x="9334626" y="6259082"/>
            <a:ext cx="1343706" cy="365125"/>
          </a:xfrm>
        </p:spPr>
        <p:txBody>
          <a:bodyPr/>
          <a:lstStyle>
            <a:lvl1pPr>
              <a:defRPr>
                <a:solidFill>
                  <a:schemeClr val="tx1"/>
                </a:solidFill>
              </a:defRPr>
            </a:lvl1pPr>
          </a:lstStyle>
          <a:p>
            <a:r>
              <a:rPr lang="it-IT"/>
              <a:t>29/09/2020</a:t>
            </a:r>
            <a:endParaRPr lang="en-US" dirty="0"/>
          </a:p>
        </p:txBody>
      </p:sp>
      <p:sp>
        <p:nvSpPr>
          <p:cNvPr id="18" name="Footer Placeholder 4">
            <a:extLst>
              <a:ext uri="{FF2B5EF4-FFF2-40B4-BE49-F238E27FC236}">
                <a16:creationId xmlns:a16="http://schemas.microsoft.com/office/drawing/2014/main" xmlns="" id="{25CD928E-A9B9-4DD9-B7D7-8A28001EE7E4}"/>
              </a:ext>
            </a:extLst>
          </p:cNvPr>
          <p:cNvSpPr>
            <a:spLocks noGrp="1"/>
          </p:cNvSpPr>
          <p:nvPr>
            <p:ph type="ftr" sz="quarter" idx="11"/>
          </p:nvPr>
        </p:nvSpPr>
        <p:spPr>
          <a:xfrm>
            <a:off x="451514" y="6259082"/>
            <a:ext cx="8644320" cy="365125"/>
          </a:xfrm>
        </p:spPr>
        <p:txBody>
          <a:bodyPr/>
          <a:lstStyle>
            <a:lvl1pPr>
              <a:defRPr>
                <a:solidFill>
                  <a:schemeClr val="tx1"/>
                </a:solidFill>
              </a:defRPr>
            </a:lvl1pPr>
          </a:lstStyle>
          <a:p>
            <a:r>
              <a:rPr lang="it-IT"/>
              <a:t>AGENZIA DELLE DOGANE E DEI MONOPOLI - PROVVISTE E DOTAZIONI DI BORDO - Aspetti doganali e fiscali</a:t>
            </a:r>
            <a:endParaRPr lang="en-US" dirty="0"/>
          </a:p>
        </p:txBody>
      </p:sp>
      <p:sp>
        <p:nvSpPr>
          <p:cNvPr id="19" name="Slide Number Placeholder 5">
            <a:extLst>
              <a:ext uri="{FF2B5EF4-FFF2-40B4-BE49-F238E27FC236}">
                <a16:creationId xmlns:a16="http://schemas.microsoft.com/office/drawing/2014/main" xmlns="" id="{F0BDB6E8-BCBA-4B85-865B-0326921ED279}"/>
              </a:ext>
            </a:extLst>
          </p:cNvPr>
          <p:cNvSpPr>
            <a:spLocks noGrp="1"/>
          </p:cNvSpPr>
          <p:nvPr>
            <p:ph type="sldNum" sz="quarter" idx="12"/>
          </p:nvPr>
        </p:nvSpPr>
        <p:spPr>
          <a:xfrm>
            <a:off x="10678331" y="6133608"/>
            <a:ext cx="1062155" cy="490599"/>
          </a:xfrm>
        </p:spPr>
        <p:txBody>
          <a:bodyPr/>
          <a:lstStyle>
            <a:lvl1pPr>
              <a:defRPr>
                <a:solidFill>
                  <a:schemeClr val="tx1"/>
                </a:solidFill>
              </a:defRPr>
            </a:lvl1pPr>
          </a:lstStyle>
          <a:p>
            <a:fld id="{D57F1E4F-1CFF-5643-939E-217C01CDF565}" type="slidenum">
              <a:rPr lang="en-US" smtClean="0"/>
              <a:pPr/>
              <a:t>‹N›</a:t>
            </a:fld>
            <a:endParaRPr lang="en-US" dirty="0"/>
          </a:p>
        </p:txBody>
      </p:sp>
      <p:cxnSp>
        <p:nvCxnSpPr>
          <p:cNvPr id="20" name="Connettore diritto 19">
            <a:extLst>
              <a:ext uri="{FF2B5EF4-FFF2-40B4-BE49-F238E27FC236}">
                <a16:creationId xmlns:a16="http://schemas.microsoft.com/office/drawing/2014/main" xmlns="" id="{80613556-6791-4B98-B7AC-4808030B8238}"/>
              </a:ext>
            </a:extLst>
          </p:cNvPr>
          <p:cNvCxnSpPr>
            <a:cxnSpLocks/>
          </p:cNvCxnSpPr>
          <p:nvPr userDrawn="1"/>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22" name="Rettangolo 12">
            <a:extLst>
              <a:ext uri="{FF2B5EF4-FFF2-40B4-BE49-F238E27FC236}">
                <a16:creationId xmlns:a16="http://schemas.microsoft.com/office/drawing/2014/main" xmlns="" id="{D5B2411E-96E0-48D4-8015-A4E6B5C4554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3" name="Group 22">
            <a:extLst>
              <a:ext uri="{FF2B5EF4-FFF2-40B4-BE49-F238E27FC236}">
                <a16:creationId xmlns:a16="http://schemas.microsoft.com/office/drawing/2014/main" xmlns="" id="{F0A5FE7C-D54D-4188-9D7B-E3A2CA8903F6}"/>
              </a:ext>
            </a:extLst>
          </p:cNvPr>
          <p:cNvGrpSpPr>
            <a:grpSpLocks noChangeAspect="1"/>
          </p:cNvGrpSpPr>
          <p:nvPr userDrawn="1"/>
        </p:nvGrpSpPr>
        <p:grpSpPr>
          <a:xfrm>
            <a:off x="345499" y="80904"/>
            <a:ext cx="707706" cy="1035621"/>
            <a:chOff x="5729731" y="12946325"/>
            <a:chExt cx="3934794" cy="5757967"/>
          </a:xfrm>
        </p:grpSpPr>
        <p:sp>
          <p:nvSpPr>
            <p:cNvPr id="24" name="object 44">
              <a:extLst>
                <a:ext uri="{FF2B5EF4-FFF2-40B4-BE49-F238E27FC236}">
                  <a16:creationId xmlns:a16="http://schemas.microsoft.com/office/drawing/2014/main" xmlns="" id="{BF47C21C-1F6C-46B5-9F18-3467BDF2A74D}"/>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25" name="object 45">
              <a:extLst>
                <a:ext uri="{FF2B5EF4-FFF2-40B4-BE49-F238E27FC236}">
                  <a16:creationId xmlns:a16="http://schemas.microsoft.com/office/drawing/2014/main" xmlns="" id="{9C7B4867-B186-4EDB-BEFA-3B50FCA08161}"/>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26" name="object 46">
              <a:extLst>
                <a:ext uri="{FF2B5EF4-FFF2-40B4-BE49-F238E27FC236}">
                  <a16:creationId xmlns:a16="http://schemas.microsoft.com/office/drawing/2014/main" xmlns="" id="{381840E5-60BA-422D-9203-A192CC3DF1D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27" name="object 47">
              <a:extLst>
                <a:ext uri="{FF2B5EF4-FFF2-40B4-BE49-F238E27FC236}">
                  <a16:creationId xmlns:a16="http://schemas.microsoft.com/office/drawing/2014/main" xmlns="" id="{4184EDF1-B55B-4A48-9822-A78827DC88A0}"/>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28" name="object 48">
              <a:extLst>
                <a:ext uri="{FF2B5EF4-FFF2-40B4-BE49-F238E27FC236}">
                  <a16:creationId xmlns:a16="http://schemas.microsoft.com/office/drawing/2014/main" xmlns="" id="{1E48C79C-75CD-4147-B21D-1965178CC5B1}"/>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9" name="object 49">
              <a:extLst>
                <a:ext uri="{FF2B5EF4-FFF2-40B4-BE49-F238E27FC236}">
                  <a16:creationId xmlns:a16="http://schemas.microsoft.com/office/drawing/2014/main" xmlns="" id="{54891AB6-566F-4E00-8A69-5588C164C3E3}"/>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0" name="object 50">
              <a:extLst>
                <a:ext uri="{FF2B5EF4-FFF2-40B4-BE49-F238E27FC236}">
                  <a16:creationId xmlns:a16="http://schemas.microsoft.com/office/drawing/2014/main" xmlns="" id="{5DE94136-B033-4819-9636-AA690BBEC1A4}"/>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1" name="object 51">
              <a:extLst>
                <a:ext uri="{FF2B5EF4-FFF2-40B4-BE49-F238E27FC236}">
                  <a16:creationId xmlns:a16="http://schemas.microsoft.com/office/drawing/2014/main" xmlns="" id="{2166AFCB-FE62-41DE-8009-E6281C48918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2" name="object 52">
              <a:extLst>
                <a:ext uri="{FF2B5EF4-FFF2-40B4-BE49-F238E27FC236}">
                  <a16:creationId xmlns:a16="http://schemas.microsoft.com/office/drawing/2014/main" xmlns="" id="{E7AEEBB3-F84C-430C-A4F2-FF6751ECE38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3" name="object 53">
              <a:extLst>
                <a:ext uri="{FF2B5EF4-FFF2-40B4-BE49-F238E27FC236}">
                  <a16:creationId xmlns:a16="http://schemas.microsoft.com/office/drawing/2014/main" xmlns="" id="{CB842A79-B0A1-4C45-98CC-385C6DCD148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34" name="object 54">
              <a:extLst>
                <a:ext uri="{FF2B5EF4-FFF2-40B4-BE49-F238E27FC236}">
                  <a16:creationId xmlns:a16="http://schemas.microsoft.com/office/drawing/2014/main" xmlns="" id="{EC536FD2-E87B-468E-86A6-FE87317B8A00}"/>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35" name="object 55">
              <a:extLst>
                <a:ext uri="{FF2B5EF4-FFF2-40B4-BE49-F238E27FC236}">
                  <a16:creationId xmlns:a16="http://schemas.microsoft.com/office/drawing/2014/main" xmlns="" id="{85EC7CB0-BBA0-4056-9A27-EA0A4D5883E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36" name="object 56">
              <a:extLst>
                <a:ext uri="{FF2B5EF4-FFF2-40B4-BE49-F238E27FC236}">
                  <a16:creationId xmlns:a16="http://schemas.microsoft.com/office/drawing/2014/main" xmlns="" id="{7FF55598-5F3E-4AF4-A454-A06E8F6827C4}"/>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latin typeface="Helvetica LT Std Cond" panose="020B0506020202030204" pitchFamily="34" charset="0"/>
              </a:defRPr>
            </a:lvl1pPr>
          </a:lstStyle>
          <a:p>
            <a:r>
              <a:rPr lang="it-IT"/>
              <a:t>AGENZIA DELLE DOGANE E DEI MONOPOLI - PROVVISTE E DOTAZIONI DI BORDO - Aspetti doganali e fiscali</a:t>
            </a:r>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latin typeface="Helvetica LT Std Cond" panose="020B0506020202030204" pitchFamily="34" charset="0"/>
              </a:defRPr>
            </a:lvl1pPr>
          </a:lstStyle>
          <a:p>
            <a:r>
              <a:rPr lang="it-IT"/>
              <a:t>29/09/2020</a:t>
            </a:r>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latin typeface="Helvetica LT Std Cond" panose="020B0506020202030204" pitchFamily="34" charset="0"/>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96235731"/>
      </p:ext>
    </p:extLst>
  </p:cSld>
  <p:clrMap bg1="dk1" tx1="lt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49" r:id="rId5"/>
    <p:sldLayoutId id="2147483650" r:id="rId6"/>
    <p:sldLayoutId id="2147483651" r:id="rId7"/>
    <p:sldLayoutId id="2147483652" r:id="rId8"/>
  </p:sldLayoutIdLst>
  <p:hf sldNum="0" hdr="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xmlns="" id="{1A1DD593-3F75-4466-B6C6-AE5138E93564}"/>
              </a:ext>
            </a:extLst>
          </p:cNvPr>
          <p:cNvSpPr txBox="1"/>
          <p:nvPr/>
        </p:nvSpPr>
        <p:spPr>
          <a:xfrm>
            <a:off x="0" y="5251800"/>
            <a:ext cx="5674771" cy="984885"/>
          </a:xfrm>
          <a:prstGeom prst="rect">
            <a:avLst/>
          </a:prstGeom>
          <a:noFill/>
        </p:spPr>
        <p:txBody>
          <a:bodyPr wrap="square" rtlCol="0">
            <a:spAutoFit/>
          </a:bodyPr>
          <a:lstStyle/>
          <a:p>
            <a:pPr algn="ctr"/>
            <a:r>
              <a:rPr lang="it-IT" altLang="it-IT" sz="2200" b="1" dirty="0" smtClean="0">
                <a:latin typeface="Garamond" panose="02020404030301010803" pitchFamily="18" charset="0"/>
              </a:rPr>
              <a:t>LA PROVA DELL’AVVENUTA ESPORTAZIONE</a:t>
            </a:r>
            <a:endParaRPr lang="it-IT" altLang="it-IT" sz="2200" b="1" dirty="0">
              <a:latin typeface="Garamond" panose="02020404030301010803" pitchFamily="18" charset="0"/>
            </a:endParaRPr>
          </a:p>
          <a:p>
            <a:pPr algn="ctr"/>
            <a:endParaRPr lang="it-IT" altLang="it-IT" sz="1400" b="1" dirty="0">
              <a:latin typeface="Garamond" panose="02020404030301010803" pitchFamily="18" charset="0"/>
            </a:endParaRPr>
          </a:p>
        </p:txBody>
      </p:sp>
      <p:sp>
        <p:nvSpPr>
          <p:cNvPr id="9" name="CasellaDiTesto 8">
            <a:extLst>
              <a:ext uri="{FF2B5EF4-FFF2-40B4-BE49-F238E27FC236}">
                <a16:creationId xmlns:a16="http://schemas.microsoft.com/office/drawing/2014/main" xmlns="" id="{67EF3514-B4B7-45D3-B67E-EB8CE94C4EE6}"/>
              </a:ext>
            </a:extLst>
          </p:cNvPr>
          <p:cNvSpPr txBox="1"/>
          <p:nvPr/>
        </p:nvSpPr>
        <p:spPr>
          <a:xfrm>
            <a:off x="7462732" y="251457"/>
            <a:ext cx="3139811" cy="400110"/>
          </a:xfrm>
          <a:prstGeom prst="rect">
            <a:avLst/>
          </a:prstGeom>
          <a:noFill/>
        </p:spPr>
        <p:txBody>
          <a:bodyPr wrap="square" rtlCol="0">
            <a:spAutoFit/>
          </a:bodyPr>
          <a:lstStyle/>
          <a:p>
            <a:r>
              <a:rPr lang="it-IT" sz="2000" b="1" dirty="0">
                <a:latin typeface="Garamond" panose="02020404030301010803" pitchFamily="18" charset="0"/>
              </a:rPr>
              <a:t>Livorno, </a:t>
            </a:r>
            <a:r>
              <a:rPr lang="it-IT" sz="2000" b="1" dirty="0" smtClean="0">
                <a:latin typeface="Garamond" panose="02020404030301010803" pitchFamily="18" charset="0"/>
              </a:rPr>
              <a:t>28 ottobre </a:t>
            </a:r>
            <a:r>
              <a:rPr lang="it-IT" sz="2000" b="1" dirty="0">
                <a:latin typeface="Garamond" panose="02020404030301010803" pitchFamily="18" charset="0"/>
              </a:rPr>
              <a:t>2020</a:t>
            </a:r>
          </a:p>
        </p:txBody>
      </p:sp>
      <p:sp>
        <p:nvSpPr>
          <p:cNvPr id="3" name="Rectangle 2"/>
          <p:cNvSpPr/>
          <p:nvPr/>
        </p:nvSpPr>
        <p:spPr>
          <a:xfrm>
            <a:off x="523676" y="128347"/>
            <a:ext cx="4627418" cy="646331"/>
          </a:xfrm>
          <a:prstGeom prst="rect">
            <a:avLst/>
          </a:prstGeom>
        </p:spPr>
        <p:txBody>
          <a:bodyPr wrap="square">
            <a:spAutoFit/>
          </a:bodyPr>
          <a:lstStyle/>
          <a:p>
            <a:pPr algn="ctr">
              <a:spcAft>
                <a:spcPts val="0"/>
              </a:spcAft>
              <a:defRPr/>
            </a:pPr>
            <a:r>
              <a:rPr lang="it-IT" b="1" cap="small" dirty="0">
                <a:solidFill>
                  <a:schemeClr val="bg2"/>
                </a:solidFill>
                <a:latin typeface="Garamond" panose="02020404030301010803" pitchFamily="18" charset="0"/>
                <a:ea typeface="Calibri" panose="020F0502020204030204" pitchFamily="34" charset="0"/>
                <a:cs typeface="Arial" panose="020B0604020202020204" pitchFamily="34" charset="0"/>
              </a:rPr>
              <a:t>DT VI - Toscana, Sardegna e Umbria</a:t>
            </a:r>
            <a:endParaRPr lang="it-IT" dirty="0">
              <a:solidFill>
                <a:schemeClr val="bg2"/>
              </a:solidFill>
              <a:latin typeface="Garamond" panose="02020404030301010803" pitchFamily="18" charset="0"/>
              <a:ea typeface="Calibri" panose="020F0502020204030204" pitchFamily="34" charset="0"/>
              <a:cs typeface="Arial" panose="020B0604020202020204" pitchFamily="34" charset="0"/>
            </a:endParaRPr>
          </a:p>
          <a:p>
            <a:pPr algn="ctr">
              <a:spcAft>
                <a:spcPts val="0"/>
              </a:spcAft>
              <a:defRPr/>
            </a:pPr>
            <a:r>
              <a:rPr lang="it-IT" b="1" dirty="0">
                <a:solidFill>
                  <a:schemeClr val="bg2"/>
                </a:solidFill>
                <a:latin typeface="Garamond" panose="02020404030301010803" pitchFamily="18" charset="0"/>
                <a:ea typeface="Calibri" panose="020F0502020204030204" pitchFamily="34" charset="0"/>
                <a:cs typeface="Arial" panose="020B0604020202020204" pitchFamily="34" charset="0"/>
              </a:rPr>
              <a:t>      Ufficio delle Dogane di Livorno</a:t>
            </a:r>
            <a:endParaRPr lang="it-IT" dirty="0">
              <a:solidFill>
                <a:schemeClr val="bg2"/>
              </a:solidFill>
              <a:latin typeface="Garamond" panose="02020404030301010803" pitchFamily="18" charset="0"/>
              <a:ea typeface="Calibri" panose="020F0502020204030204" pitchFamily="34" charset="0"/>
              <a:cs typeface="Arial" panose="020B0604020202020204" pitchFamily="34" charset="0"/>
            </a:endParaRPr>
          </a:p>
        </p:txBody>
      </p:sp>
      <p:sp>
        <p:nvSpPr>
          <p:cNvPr id="4" name="Rectangle 3"/>
          <p:cNvSpPr/>
          <p:nvPr/>
        </p:nvSpPr>
        <p:spPr>
          <a:xfrm>
            <a:off x="5825716" y="5411794"/>
            <a:ext cx="6230168" cy="461665"/>
          </a:xfrm>
          <a:prstGeom prst="rect">
            <a:avLst/>
          </a:prstGeom>
        </p:spPr>
        <p:txBody>
          <a:bodyPr wrap="none">
            <a:spAutoFit/>
          </a:bodyPr>
          <a:lstStyle/>
          <a:p>
            <a:pPr algn="ctr"/>
            <a:r>
              <a:rPr lang="it-IT" sz="2400" b="1" dirty="0">
                <a:solidFill>
                  <a:srgbClr val="FFC000"/>
                </a:solidFill>
                <a:latin typeface="Garamond" panose="02020404030301010803" pitchFamily="18" charset="0"/>
              </a:rPr>
              <a:t>Dott. Mattia Rizzo - Dott.ssa Paola Pimpinella</a:t>
            </a:r>
          </a:p>
        </p:txBody>
      </p:sp>
    </p:spTree>
    <p:extLst>
      <p:ext uri="{BB962C8B-B14F-4D97-AF65-F5344CB8AC3E}">
        <p14:creationId xmlns:p14="http://schemas.microsoft.com/office/powerpoint/2010/main" val="35595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680483" y="274290"/>
            <a:ext cx="10845209" cy="4062651"/>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NORMATIVA CESSIONI INTRACOMUNITARIE </a:t>
            </a: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Profilo unionale</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Articolo 138 Direttiva 2006/112/CE</a:t>
            </a:r>
          </a:p>
          <a:p>
            <a:pPr marL="342900" indent="-342900" algn="just">
              <a:buSzPct val="100000"/>
              <a:buFontTx/>
              <a:buChar char="-"/>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Profilo fiscale</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Articolo 41 del D.L. n.331/1993 convertito con la L. 427/1993</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Tx/>
              <a:buChar char="-"/>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smtClean="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86214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680483" y="274290"/>
            <a:ext cx="10845209" cy="5663089"/>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NORMATIVA CESSIONE ESPORTAZIONE </a:t>
            </a: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Profilo doganale</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Regolamento (UE) n. 952/2013 – Istituzione del CDU – Codice Doganale  dell’Unione;</a:t>
            </a:r>
          </a:p>
          <a:p>
            <a:pPr marL="342900" indent="-3429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Regolamento delegato (UE) n. 2446/2015;</a:t>
            </a:r>
          </a:p>
          <a:p>
            <a:pPr marL="342900" indent="-3429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Regolamento di esecuzione (UE) n. 2447/2015</a:t>
            </a:r>
          </a:p>
          <a:p>
            <a:pPr marL="342900" indent="-3429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DPR n.43/1973 – Testo Unico delle Leggi doganali</a:t>
            </a:r>
          </a:p>
          <a:p>
            <a:pPr marL="342900" indent="-342900" algn="just">
              <a:buSzPct val="100000"/>
              <a:buFontTx/>
              <a:buChar char="-"/>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Profilo fiscale</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Articolo 8 DPR n.633/1972</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Tx/>
              <a:buChar char="-"/>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29/09/2028/10/2020</a:t>
            </a:r>
            <a:endParaRPr lang="en-US" dirty="0"/>
          </a:p>
          <a:p>
            <a:r>
              <a:rPr lang="it-IT" dirty="0" smtClean="0"/>
              <a:t>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795556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5324535"/>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ARTICOLO 8 D.P.R. N. 633/1972</a:t>
            </a:r>
          </a:p>
          <a:p>
            <a:pPr marL="342900" indent="-342900" algn="ctr">
              <a:buSzPct val="100000"/>
              <a:buFontTx/>
              <a:buChar char="-"/>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Disciplina le cessioni all’esportazione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non imponibili</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che per concretizzarsi devono ricorrere contemporaneamente due condizioni legate al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trasferimento dei beni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Tx/>
              <a:buChar char="-"/>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t</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rasferimento fisico dei beni al di fuori del territorio unionale, risultante dalla dichiarazione doganale;</a:t>
            </a:r>
          </a:p>
          <a:p>
            <a:pPr marL="342900" indent="-342900" algn="just">
              <a:buSzPct val="100000"/>
              <a:buFontTx/>
              <a:buChar char="-"/>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Tx/>
              <a:buChar char="-"/>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t</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rasferimento dei beni a titolo traslativo della proprietà.</a:t>
            </a:r>
          </a:p>
          <a:p>
            <a:pPr algn="just">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r>
              <a:rPr lang="it-IT" dirty="0" smtClean="0"/>
              <a:t>29/09/2020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984412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776735" y="322416"/>
            <a:ext cx="10845209" cy="4278094"/>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DIFFERENZA TRA L’ESPORTAZIONE E LA CESSIONE ALL’ESPORTAZIONE</a:t>
            </a:r>
          </a:p>
          <a:p>
            <a:pPr marL="342900" indent="-342900" algn="just">
              <a:buSzPct val="100000"/>
              <a:buFontTx/>
              <a:buChar char="-"/>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 ESPORTAZIONE : termine più ampio utilizzato nella disciplina doganale che non implica necessariamente la realizzazione di una cessione all’esportazione in senso «fiscale»;</a:t>
            </a:r>
          </a:p>
          <a:p>
            <a:pPr marL="342900" indent="-342900" algn="just">
              <a:buSzPct val="100000"/>
              <a:buFontTx/>
              <a:buChar char="-"/>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B) CESSIONE ALL’ESPORTAZIONE : termine usato nella disciplina fiscale che si concretizza con una esportazione definitiva dei beni dal punto di vista doganale.</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603693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397031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DIFFERENZA TRA L’ESPORTAZIONE E LA CESSIONE ALL’ESPORTAZIONE</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Fattispecie che evidenziano la differenza tra il concetto di «esportazione definitiva» dal punto di vista doganale e di «cessione all’esportazione» dal punto di vista della normativa fiscale :</a:t>
            </a: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29/09/28/10/2020</a:t>
            </a:r>
            <a:endParaRPr lang="en-US" dirty="0"/>
          </a:p>
          <a:p>
            <a:r>
              <a:rPr lang="it-IT" dirty="0" smtClean="0"/>
              <a:t>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084130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449353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DIFFERENZA TRA L’ESPORTAZIONE E LA CESSIONE ALL’ESPORTAZIONE</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457200" indent="-4572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«franco valuta»</a:t>
            </a:r>
          </a:p>
          <a:p>
            <a:pPr marL="457200" indent="-457200" algn="just">
              <a:buSzPct val="100000"/>
              <a:buFontTx/>
              <a:buChar char="-"/>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457200" indent="-4572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definitive senza passaggio della proprietà</a:t>
            </a:r>
          </a:p>
          <a:p>
            <a:pPr marL="457200" indent="-457200" algn="just">
              <a:buSzPct val="100000"/>
              <a:buFontTx/>
              <a:buChar char="-"/>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457200" indent="-4572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di beni ceduti a titolo gratuito</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29/09/228/10/2020</a:t>
            </a:r>
            <a:endParaRPr lang="en-US" dirty="0"/>
          </a:p>
          <a:p>
            <a:r>
              <a:rPr lang="it-IT" dirty="0" smtClean="0"/>
              <a:t>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705347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409342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«FRANCO VALUTA»</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Sono le esportazioni che avvengono senza che venga pagato un corrispettivo quando si effettua la procedura doganale di esportazione definitiva.</a:t>
            </a:r>
          </a:p>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Esempio : trasferimento dei beni all’estero in depositi situati in Paesi extraunionali in attesa di una futura vendita.</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228/10/2020</a:t>
            </a:r>
            <a:endParaRPr lang="en-US" dirty="0"/>
          </a:p>
          <a:p>
            <a:r>
              <a:rPr lang="it-IT" dirty="0" smtClean="0"/>
              <a:t>9/09/2020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503180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4893647"/>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DEFINITIVE SENZA TRASFERIMENTO DELLA PROPRIETA’</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Sono le esportazioni definitive ai fini doganali che non comportano il trasferimento della proprietà dei beni in senso giuridico.</a:t>
            </a:r>
          </a:p>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Esempio : esportazione definitiva ai fini doganali di beni da sottoporre a lavorazione all’estero e da reimportare sotto forma di prodotti compensatori.</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29/0928/10/2020</a:t>
            </a:r>
            <a:endParaRPr lang="en-US" dirty="0"/>
          </a:p>
          <a:p>
            <a:r>
              <a:rPr lang="it-IT" dirty="0" smtClean="0"/>
              <a:t>/</a:t>
            </a:r>
            <a:r>
              <a:rPr lang="it-IT" dirty="0"/>
              <a:t>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7745788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4893647"/>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DEFINITIVE SENZA TRASFERIMENTO DELLA PROPRIETA’</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Normalmente viene utilizzato il regime di perfezionamento passivo.  </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 effettuazione, dal punto di vista doganale, dell’esportazione definitiva non implica il realizzarsi di una cessione all’esportazione ai fini IVA ai sensi dell’art. 8 del DPR n.633/1972 e pertanto non è possibile la costituzione del Plafond.</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29/09/20228/10/2020</a:t>
            </a:r>
            <a:endParaRPr lang="en-US" dirty="0"/>
          </a:p>
          <a:p>
            <a:r>
              <a:rPr lang="it-IT" dirty="0" smtClean="0"/>
              <a:t>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503768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5693866"/>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DEFINITIVE SENZA TRASFERIMENTO DELLA PROPRIETA’</a:t>
            </a: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In assenza del trasferimento di proprietà non viene emessa alcuna fattura. In Dogana viene quindi presentata :</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457200" indent="-4572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«lista valorizzata», redatta dall’impresa esportatrice riportante l’elenco dei beni da esportare;</a:t>
            </a:r>
          </a:p>
          <a:p>
            <a:pPr algn="just">
              <a:buSzPct val="100000"/>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457200" indent="-457200" algn="just">
              <a:buSzPct val="100000"/>
              <a:buFontTx/>
              <a:buChar char="-"/>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un documento di trasporto o di consegna.</a:t>
            </a:r>
          </a:p>
          <a:p>
            <a:pPr marL="457200" indent="-457200" algn="just">
              <a:buSzPct val="100000"/>
              <a:buFontTx/>
              <a:buChar char="-"/>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(Vedasi art. 39 del DPR n. 633/1972)</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348899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xmlns="" id="{04D99C90-A5E5-4995-ACB9-458739FCCABC}"/>
              </a:ext>
            </a:extLst>
          </p:cNvPr>
          <p:cNvSpPr>
            <a:spLocks noGrp="1"/>
          </p:cNvSpPr>
          <p:nvPr>
            <p:ph type="dt" sz="half" idx="10"/>
          </p:nvPr>
        </p:nvSpPr>
        <p:spPr/>
        <p:txBody>
          <a:bodyPr/>
          <a:lstStyle>
            <a:lvl1pPr>
              <a:defRPr>
                <a:latin typeface="Helvetica LT Std Cond" panose="020B0506020202030204" pitchFamily="34" charset="0"/>
              </a:defRPr>
            </a:lvl1pPr>
          </a:lstStyle>
          <a:p>
            <a:r>
              <a:rPr lang="it-IT" sz="1050" dirty="0" smtClean="0">
                <a:latin typeface="Garamond" panose="02020404030301010803" pitchFamily="18" charset="0"/>
              </a:rPr>
              <a:t>28/10/2020</a:t>
            </a:r>
            <a:endParaRPr lang="en-US" sz="1050" dirty="0">
              <a:latin typeface="Garamond" panose="02020404030301010803" pitchFamily="18" charset="0"/>
            </a:endParaRPr>
          </a:p>
        </p:txBody>
      </p:sp>
      <p:sp>
        <p:nvSpPr>
          <p:cNvPr id="5" name="Footer Placeholder 4">
            <a:extLst>
              <a:ext uri="{FF2B5EF4-FFF2-40B4-BE49-F238E27FC236}">
                <a16:creationId xmlns:a16="http://schemas.microsoft.com/office/drawing/2014/main" xmlns="" id="{53B3F5E8-896E-478A-8FCA-398E5D551923}"/>
              </a:ext>
            </a:extLst>
          </p:cNvPr>
          <p:cNvSpPr>
            <a:spLocks noGrp="1"/>
          </p:cNvSpPr>
          <p:nvPr>
            <p:ph type="ftr" sz="quarter" idx="11"/>
          </p:nvPr>
        </p:nvSpPr>
        <p:spPr/>
        <p:txBody>
          <a:bodyPr/>
          <a:lstStyle>
            <a:lvl1pPr>
              <a:defRPr>
                <a:latin typeface="Helvetica LT Std Cond" panose="020B0506020202030204" pitchFamily="34" charset="0"/>
              </a:defRPr>
            </a:lvl1pPr>
          </a:lstStyle>
          <a:p>
            <a:r>
              <a:rPr lang="it-IT" sz="1050" dirty="0">
                <a:latin typeface="Garamond" panose="02020404030301010803" pitchFamily="18" charset="0"/>
              </a:rPr>
              <a:t>AGENZIA DELLE DOGANE E DEI MONOPOLI </a:t>
            </a:r>
            <a:r>
              <a:rPr lang="it-IT" sz="1050" dirty="0" smtClean="0">
                <a:latin typeface="Garamond" panose="02020404030301010803" pitchFamily="18" charset="0"/>
              </a:rPr>
              <a:t>– LA PROVA DELL’AVVENUTA ESPORTAZIONE</a:t>
            </a:r>
            <a:endParaRPr lang="en-US" sz="1050" dirty="0">
              <a:latin typeface="Garamond" panose="02020404030301010803" pitchFamily="18" charset="0"/>
            </a:endParaRPr>
          </a:p>
        </p:txBody>
      </p:sp>
      <p:sp>
        <p:nvSpPr>
          <p:cNvPr id="13" name="Rettangolo 12">
            <a:extLst>
              <a:ext uri="{FF2B5EF4-FFF2-40B4-BE49-F238E27FC236}">
                <a16:creationId xmlns:a16="http://schemas.microsoft.com/office/drawing/2014/main" xmlns="" id="{367B8C7F-16BC-4DA8-BE9F-F9D336960885}"/>
              </a:ext>
            </a:extLst>
          </p:cNvPr>
          <p:cNvSpPr/>
          <p:nvPr/>
        </p:nvSpPr>
        <p:spPr>
          <a:xfrm>
            <a:off x="1917404" y="956333"/>
            <a:ext cx="8357191" cy="3693319"/>
          </a:xfrm>
          <a:prstGeom prst="rect">
            <a:avLst/>
          </a:prstGeom>
        </p:spPr>
        <p:txBody>
          <a:bodyPr wrap="square">
            <a:spAutoFit/>
          </a:bodyPr>
          <a:lstStyle/>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PRESENTAZIONE DEL </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SEMINARIO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endParaRPr lang="it-IT" altLang="it-IT" sz="2600"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2600" dirty="0" smtClean="0">
                <a:solidFill>
                  <a:srgbClr val="002060"/>
                </a:solidFill>
                <a:latin typeface="Garamond" panose="02020404030301010803" pitchFamily="18" charset="0"/>
                <a:ea typeface="Calibri" panose="020F0502020204030204" pitchFamily="34" charset="0"/>
                <a:cs typeface="Arial" panose="020B0604020202020204" pitchFamily="34" charset="0"/>
              </a:rPr>
              <a:t>CONCETTO DI ESPORTAZIONE</a:t>
            </a:r>
          </a:p>
          <a:p>
            <a:pPr algn="ctr">
              <a:spcBef>
                <a:spcPct val="0"/>
              </a:spcBef>
              <a:buClrTx/>
              <a:buSzTx/>
              <a:buFontTx/>
              <a:buNone/>
            </a:pP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2600"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PROVA DELL’ AVVENUTA ESPORTAZIONE</a:t>
            </a:r>
          </a:p>
          <a:p>
            <a:pPr algn="ctr">
              <a:spcBef>
                <a:spcPct val="0"/>
              </a:spcBef>
              <a:buClrTx/>
              <a:buSzTx/>
              <a:buFontTx/>
              <a:buNone/>
            </a:pP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2600"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PROVA DELL’ AVVENUTA ESPORTAZIONE NEL SETTORE DELLA NAUTICA</a:t>
            </a: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0293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5293757"/>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DEFINITIVE SENZA TRASFERIMENTO DELLA PROPRIETA’</a:t>
            </a: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CHIARIMENTI</a:t>
            </a: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In Dogana, la documentazione presentata dall’esportatore a corredo della bolletta di esportazione definitiva non è valida ai fini dell’art. 8 del DPR n. 633/1972.</a:t>
            </a:r>
          </a:p>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Se le merci esportate saranno oggetto di vendita all’estero, tale transazione potrà assumere successivamente rilevanza ai fini IVA (art. 7 bis, comma 1 o art. 8 del DPR n. 633/1972).</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259768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193533" y="322416"/>
            <a:ext cx="9484799" cy="409342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ESPORTAZIONI DEFINITIVE SENZA TRASFERIMENTO DELLA PROPRIETA’</a:t>
            </a: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REGIME DEL PERFEZIONAMENTO PASSIVO</a:t>
            </a: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Ai fini dell’agevolazione del traffico internazionale è possibile effettuare una cessione di beni ai sensi dell’art. 214 del TULD o con l’utilizzo del carnet ATA.</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763210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029903" y="466795"/>
            <a:ext cx="9484799" cy="409342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ARTICOLO 214 DEL TULD</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«Traffico internazionale in regime di temporanea importazione ed esportazione»</a:t>
            </a: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Forma più snella di attivazione del regime per agevolare il traffico internazionale.</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Articolo attualmente in revisione.</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474105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70535" y="466795"/>
            <a:ext cx="9244167" cy="449353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CARNET ATA</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Definito come il «passaporto delle merci» è un documento doganale internazionale che consente l’esportazione e l’importazione delle merci senza il pagamento dei diritti doganali fino alla durata massima di un anno.</a:t>
            </a: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 costituito da moduli di dichiarazione doganale pronti per essere utilizzati in tutti gli attraversamenti della frontiera.</a:t>
            </a: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 gestito dalle Camere di Commercio internazionali.</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3608621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70535" y="466795"/>
            <a:ext cx="9244167" cy="409342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CESSIONE DEI BENI A TITOLO GRATUITO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OMAGGI</a:t>
            </a:r>
          </a:p>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 cessioni di beni a titolo gratuito (omaggi) in esportazione definitiva rientrano nella fattispecie dell’art. 8, comma 1, del DPR n. 633/1972, in quanto i beni vengono trasferiti al soggetto estero a titolo traslativo della proprietà.</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7205061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698652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ESPORTAZIONE </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ADEMPIMENTI</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Tx/>
              <a:buChar char="-"/>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Predisporre la documentazione necessaria per l’esportazione che varia in funzione del prodotto e del Paese di arrivo della merce;</a:t>
            </a:r>
          </a:p>
          <a:p>
            <a:pPr marL="342900" indent="-342900" algn="just">
              <a:buSzPct val="100000"/>
              <a:buFontTx/>
              <a:buChar char="-"/>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Emettere fattura per operazione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non imponibile art. 8, comma 1, lettera a) o lettera b), del DPR n.633/1972</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 seconda della condizione di resa Incoterms</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altLang="it-IT" sz="2400" b="1" dirty="0" smtClean="0">
              <a:solidFill>
                <a:srgbClr val="FF000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Tx/>
              <a:buChar char="-"/>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Annotare la fattura sul registro fatture emesse.</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ctr">
              <a:buSzPct val="100000"/>
              <a:buFontTx/>
              <a:buChar char="-"/>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r>
              <a:rPr lang="it-IT" dirty="0"/>
              <a:t>Predisporre la documentazione necessaria 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8260410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182501" cy="6986528"/>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LUOGO DELL’ESPORTAZIONE </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 221, p.2 del Regolamento di Esecuzione (UE) n. 2447/2015</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merce in uscita dall’Italia deve essere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dichiarata</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presso una Dogana italiana.</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L’esportatore deve presentare la merce e la relativa dichiarazione di esportazione all’Ufficio doganale competente per il luogo ove l’esportatore è stabilito o le merci sono imballate o caricate per l’esportazione. </a:t>
            </a:r>
          </a:p>
          <a:p>
            <a:pPr marL="342900" indent="-342900" algn="ctr">
              <a:buSzPct val="100000"/>
              <a:buFontTx/>
              <a:buChar char="-"/>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r>
              <a:rPr lang="it-IT" dirty="0"/>
              <a:t>Predisporre la documentazione necessaria 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999242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5324535"/>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PROVA DELL’USCITA DELLE MERCI</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prova dell’uscita dei beni dal territorio unionale ha sempre rappresentato l’elemento decisivo ai fini dell’accertamento della non imponibilità delle cessioni all’esportazione. </a:t>
            </a:r>
          </a:p>
          <a:p>
            <a:pPr algn="ctr">
              <a:buSzPct val="100000"/>
            </a:pPr>
            <a:endParaRPr lang="it-IT" dirty="0" smtClean="0"/>
          </a:p>
          <a:p>
            <a:pPr algn="ctr">
              <a:buSzPct val="100000"/>
            </a:pPr>
            <a:r>
              <a:rPr lang="it-IT" dirty="0" smtClean="0"/>
              <a:t>La prova dell’uscita dei beni necessaria </a:t>
            </a:r>
            <a:r>
              <a:rPr lang="it-IT" dirty="0"/>
              <a:t>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4022390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6524863"/>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PROVA DELL’USCITA DELLE MERCI</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Dal 1° luglio 2007, è entrato in funzione il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sistema doganale ECS</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per il controllo informatizzato delle operazioni di esportazione (prima fase del Progetto AES – Sistema Automatizzato delle esportazioni), attuato attraverso lo scambio di messaggi telematici fra la dogana di esportazione e la dogana di uscita dal territorio unionale.</a:t>
            </a:r>
          </a:p>
          <a:p>
            <a:pPr algn="just">
              <a:buSzPct val="100000"/>
            </a:pPr>
            <a:r>
              <a:rPr lang="it-IT" sz="2400" b="1" dirty="0" smtClean="0">
                <a:solidFill>
                  <a:srgbClr val="002060"/>
                </a:solidFill>
                <a:latin typeface="Garamond" panose="02020404030301010803" pitchFamily="18" charset="0"/>
                <a:cs typeface="Arial" panose="020B0604020202020204" pitchFamily="34" charset="0"/>
              </a:rPr>
              <a:t>La seconda fase – ECS fase 2 – è operativa dal 1° luglio 2009 con le nuove modalità di presentazione telematica delle dichiarazioni di esportazione.</a:t>
            </a:r>
            <a:endParaRPr lang="it-IT" dirty="0" smtClean="0"/>
          </a:p>
          <a:p>
            <a:pPr algn="ctr">
              <a:buSzPct val="100000"/>
            </a:pPr>
            <a:r>
              <a:rPr lang="it-IT" dirty="0" smtClean="0"/>
              <a:t>La prova dell’uscita dei beni necessaria </a:t>
            </a:r>
            <a:r>
              <a:rPr lang="it-IT" dirty="0"/>
              <a:t>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065744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7232749"/>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PROVA DELL’USCITA DELLE MERCI</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PROCEDURA</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procedura prevede che:</a:t>
            </a:r>
          </a:p>
          <a:p>
            <a:pPr marL="342900" indent="-342900" algn="just">
              <a:buSzPct val="100000"/>
              <a:buFont typeface="Wingdings" panose="05000000000000000000" pitchFamily="2" charset="2"/>
              <a:buChar char="v"/>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l’ufficio doganale di esportazione metta a disposizione del dichiarante il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Documento di Accompagnamento delle Esportazioni (DAE);</a:t>
            </a:r>
          </a:p>
          <a:p>
            <a:pPr marL="342900" indent="-342900" algn="just">
              <a:buSzPct val="100000"/>
              <a:buFont typeface="Wingdings" panose="05000000000000000000" pitchFamily="2" charset="2"/>
              <a:buChar char="v"/>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 DAE sostituisce la copia n.3 del Documento Amministrativo Unico (DAU), con la funzione di accompagnare la merce dalla dogana di esportazione alla dogana di uscita</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342900" indent="-342900" algn="just">
              <a:buSzPct val="100000"/>
              <a:buFont typeface="Wingdings" panose="05000000000000000000" pitchFamily="2" charset="2"/>
              <a:buChar char="v"/>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 DAE riporta gli estremi del «</a:t>
            </a:r>
            <a:r>
              <a:rPr lang="it-IT" altLang="it-IT" sz="2400" b="1" u="sng" dirty="0" err="1" smtClean="0">
                <a:solidFill>
                  <a:srgbClr val="002060"/>
                </a:solidFill>
                <a:latin typeface="Garamond" panose="02020404030301010803" pitchFamily="18" charset="0"/>
                <a:ea typeface="Calibri" panose="020F0502020204030204" pitchFamily="34" charset="0"/>
                <a:cs typeface="Arial" panose="020B0604020202020204" pitchFamily="34" charset="0"/>
              </a:rPr>
              <a:t>Movement</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 Reference </a:t>
            </a:r>
            <a:r>
              <a:rPr lang="it-IT" altLang="it-IT" sz="2400" b="1" u="sng" dirty="0" err="1" smtClean="0">
                <a:solidFill>
                  <a:srgbClr val="002060"/>
                </a:solidFill>
                <a:latin typeface="Garamond" panose="02020404030301010803" pitchFamily="18" charset="0"/>
                <a:ea typeface="Calibri" panose="020F0502020204030204" pitchFamily="34" charset="0"/>
                <a:cs typeface="Arial" panose="020B0604020202020204" pitchFamily="34" charset="0"/>
              </a:rPr>
              <a:t>Number</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 (MNR),</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attraverso il quale l’operatore può interrogare il sistema informatico per seguire le fasi della movimentazione delle merci oggetto dell’esportazione. </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285750" indent="-285750" algn="ctr">
              <a:buSzPct val="100000"/>
              <a:buFont typeface="Wingdings" panose="05000000000000000000" pitchFamily="2" charset="2"/>
              <a:buChar char="v"/>
            </a:pPr>
            <a:r>
              <a:rPr lang="it-IT" dirty="0" smtClean="0"/>
              <a:t>La del </a:t>
            </a:r>
            <a:r>
              <a:rPr lang="it-IT" dirty="0"/>
              <a:t>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675713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2277533" y="594227"/>
            <a:ext cx="7255934" cy="3652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endPar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CONCETTO DI ESPORTAZIONE</a:t>
            </a:r>
          </a:p>
          <a:p>
            <a:pPr algn="just"/>
            <a:endPar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lnSpc>
                <a:spcPct val="80000"/>
              </a:lnSpc>
              <a:spcBef>
                <a:spcPts val="400"/>
              </a:spcBef>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Una corrente di scambio internazionale, contrapposta all’importazione, rappresentata dall’uscita delle merci dal territorio dello </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Stato.</a:t>
            </a: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lnSpc>
                <a:spcPct val="80000"/>
              </a:lnSpc>
              <a:buSzPct val="100000"/>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7499292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6524863"/>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PROVA DELL’USCITA DELLE MERCI</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PROCEDURA</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 conclusione delle formalità di uscita, non viene apposto alcun timbro di visto uscire sul retro del DAE, in quanto l’Ufficio doganale di uscita invia alla dogana di esportazione il messaggio, in via telematica, con i «risultati di uscita».</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Tale messaggio costituisce la prova dell’uscita delle merci dal territorio unionale per le operazioni svolte in ambito AES.</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dirty="0" smtClean="0"/>
              <a:t>La prova dell’uscita dei beni necessaria </a:t>
            </a:r>
            <a:r>
              <a:rPr lang="it-IT" dirty="0"/>
              <a:t>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smtClean="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364825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6093976"/>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IL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SISTEMA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DELLE PROVE ALTERNATIVE </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DELL’USCITA DELLE MERCI</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Il sistema delle prove alternative dell’esportazione viene attivato, dopo 90 giorni dallo svincolo delle merci, qualora l’Ufficio doganale di esportazione non abbia ricevuto il messaggio «risultati di uscita», configurandosi così una «esportazione scaduta».</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dirty="0" smtClean="0"/>
              <a:t>La prova dell’uscita dei beni necessaria </a:t>
            </a:r>
            <a:r>
              <a:rPr lang="it-IT" dirty="0"/>
              <a:t>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1040317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6370975"/>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 PROVE ALTERNATIVE DELL’USCITA DELLE MERCI</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(Articolo 335 – Regolamento UE di esecuzione n. 2447/2015)</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Tale articolo prevede :</a:t>
            </a:r>
          </a:p>
          <a:p>
            <a:pPr marL="342900" indent="-342900" algn="just">
              <a:buSzPct val="100000"/>
              <a:buFontTx/>
              <a:buChar char="-"/>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dopo 90 giorni dallo svincolo delle merci per l’esportazione, se l’Ufficio di esportazione non è stato informato dall’Ufficio di uscita in merito all’avvenuta esportazione, può chiede informazioni all’esportatore;</a:t>
            </a:r>
          </a:p>
          <a:p>
            <a:pPr marL="342900" indent="-342900" algn="just">
              <a:buSzPct val="100000"/>
              <a:buFontTx/>
              <a:buChar char="-"/>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’esportatore può fornire tali informazioni di propria iniziativa precisando data di uscita e Ufficio doganale di uscita;</a:t>
            </a:r>
          </a:p>
          <a:p>
            <a:pPr marL="342900" indent="-342900" algn="just">
              <a:buSzPct val="100000"/>
              <a:buFontTx/>
              <a:buChar char="-"/>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p</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er confermare, certificandola, l’uscita delle merci, l’Ufficio d’esportazione chiede informazioni all’Ufficio di uscita che risponde entro 10 giorni;</a:t>
            </a:r>
          </a:p>
          <a:p>
            <a:pPr marL="342900" indent="-342900" algn="just">
              <a:buSzPct val="100000"/>
              <a:buFontTx/>
              <a:buChar char="-"/>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decorso tale termine, l’Ufficio di esportazione informa il dichiarante che può fornire la prova dell’esportazione, ricorrendo alle prove alternative.</a:t>
            </a:r>
            <a:r>
              <a:rPr lang="it-IT" dirty="0" smtClean="0"/>
              <a:t>ni necessaria </a:t>
            </a:r>
            <a:r>
              <a:rPr lang="it-IT" dirty="0"/>
              <a:t>per l’esportazione (varia in funzione del prodotto e </a:t>
            </a:r>
            <a:r>
              <a:rPr lang="it-IT" dirty="0" smtClean="0"/>
              <a:t>la</a:t>
            </a: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0857257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3785652"/>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 PROVE ALTERNATIVE DELL’USCITA DELLE MERCI</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 335 del Reg. UE n. 2447/2015)</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Per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provare l’effettiva uscita delle merce, l’esportatore, a norma di quanto previsto dallo stesso art. 335 del Reg</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UE n.2447/15, può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fornire la prova dell’uscita in particolare mediante uno dei seguenti documenti o mediante una combinazione degli stessi</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4937876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8309967"/>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 PROVE ALTERNATIVE DELL’USCITA DELLE MERCI</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 335 del Reg. UE n. 2447/2015)</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1)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una copia della bolla di consegna firmata o autenticata dal destinatario fuori dal territorio doganale dell’Unione;</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2)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 prova del pagamento;</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3)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 fattura;</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4)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 bolla di consegna;</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5)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un documento firmato o autenticato dall’operatore economico che ha portato le merci fuori dal territorio doganale dell’Unione;</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6)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un documento trattato dall’autorità doganale di uno Stato membro o di un paese terzo, in conformità delle norme e delle procedure applicabili in tale Stato o paese;</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7)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le scritture degli operatori economici relative alle merci fornite a navi, aeromobili o impianti offshore.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dirty="0" smtClean="0"/>
              <a:t>La prova dell’uscita dei beni necessaria </a:t>
            </a:r>
            <a:r>
              <a:rPr lang="it-IT" dirty="0"/>
              <a:t>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4598733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7571303"/>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 PROVE ALTERNATIVE DELL’USCITA DELLE MERCI</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RICONOSCIMENTO DELLE ATTESTAZIONI RILASCIATE DA AUTORITA’ ESTERE -  Art. 346 TULD</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Il Ministero delle Finanze, può, in via generale, consentire che :</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 l’uscita delle merci dal territorio doganale possa essere provata, agli effetti doganali, anche per mezzo di attestazioni e certificazioni rilasciate da una dogana o da altre pubbliche amministrazioni estere, ovvero per mezzo di idonei documenti di trasporto internazionale;</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b) alle attestazioni apposte da autorità estere, sui documenti doganali emessi a scorta di merci introdotte nel territorio doganale sia riconosciuta, a condizione di reciprocità, la medesima efficacia attribuita alle analoghe attestazioni apposte dalle dogane italiane sui documenti relativi alla spedizione di merci estere da una ad altra dogana.</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Articolo soggetto a revisione.</a:t>
            </a:r>
          </a:p>
          <a:p>
            <a:pPr algn="just">
              <a:buSzPct val="100000"/>
            </a:pPr>
            <a:r>
              <a:rPr lang="it-IT" dirty="0" smtClean="0"/>
              <a:t>a)</a:t>
            </a:r>
            <a:r>
              <a:rPr lang="it-IT" dirty="0" err="1" smtClean="0"/>
              <a:t>iscita</a:t>
            </a:r>
            <a:r>
              <a:rPr lang="it-IT" dirty="0" smtClean="0"/>
              <a:t> dei beni necessaria </a:t>
            </a:r>
            <a:r>
              <a:rPr lang="it-IT" dirty="0"/>
              <a:t>per l’esportazione (varia in funzione del prodotto e </a:t>
            </a:r>
            <a:r>
              <a:rPr lang="it-IT" dirty="0" smtClean="0"/>
              <a:t>la </a:t>
            </a:r>
            <a:r>
              <a:rPr lang="it-IT" dirty="0"/>
              <a:t>documentazione necessaria per l’esportazione (varia in funzione del prodotto e del Paese di arrivo della merce);</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5792513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5262979"/>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SENTENZA N. 19750 DEL 28.08.2013</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CORTE DI CASSAZIONE</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Questa sentenza riassume le problematiche relative alle prove dell’esportazione.</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Viene confermato che in assenza dell’esemplare n.3 del DAU, la prova della spedizione dei beni fuori del territorio doganale dell’ Unione europea può essere fornita con documenti alternativi, purché aventi carattere di «certezza ed incontrovertibilità», ribadendo la validità degli strumenti di prova indicati nell’art. 346 del TULD.</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Non costituiscono una valida prova i semplici documenti di origine privata.</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9810900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500135" cy="3785652"/>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Qualora</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decorsi 150 giorni dalla data dello svincolo delle merci per l’esportazione, pur essendo stata attivata la procedura di ricerca, non sia stata acquisita la prova dell’uscita delle merci dal territorio comunitario, la Dogana di partenza, a norma di quanto previsto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dall’art.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248, comma 2, del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Regolamento UE n. 2446/2015,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può procedere all’annullamento della dichiarazione di esportazione.</a:t>
            </a: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29/09/2020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145975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5632311"/>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Secondo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un consolidato orientamento della suprema Corte di Cassazione e della Corte di Giustizia dell’Unione Europea per configurare la triangolazione è sufficiente che venga dimostrato che la prima cessione sia avvenuta, sin dall’origine, con vincolo dell’invio della merce al cessionario estero,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nulla rilevando chi abbia la disponibilità della merce stessa durante il trasporto a destinazione dell’acquirente finale fuori dal territorio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unionale.</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Entrambi i soggetti nazionali (primo cedente ed il suo cessionario promotore della triangolazione) sono tenuti ad acquisire la prova della effettiva uscita delle merci dal territorio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unionale.</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4410468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4154984"/>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a:t>
            </a:r>
          </a:p>
          <a:p>
            <a:pPr algn="ctr">
              <a:buSzPct val="100000"/>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A</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rt</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 8, primo comma, lettera a) del DPR n.633/72 </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Tale articolo consente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di considerare non imponibile anche la cessione di merci al soggetto esportatore a condizione che il primo cedente provveda alla spedizione della merce fuori del territorio comunitario su incarico del proprio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cessionario.</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232264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78ED1C1A-7262-4EE0-A116-3CB58D4F5F43}"/>
              </a:ext>
            </a:extLst>
          </p:cNvPr>
          <p:cNvSpPr txBox="1">
            <a:spLocks noChangeArrowheads="1"/>
          </p:cNvSpPr>
          <p:nvPr/>
        </p:nvSpPr>
        <p:spPr bwMode="auto">
          <a:xfrm>
            <a:off x="1973180" y="1532522"/>
            <a:ext cx="7794708"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defTabSz="914400" eaLnBrk="0" fontAlgn="base" hangingPunct="0">
              <a:spcBef>
                <a:spcPct val="0"/>
              </a:spcBef>
              <a:spcAft>
                <a:spcPct val="0"/>
              </a:spcAft>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defTabSz="914400" eaLnBrk="0" fontAlgn="base" hangingPunct="0">
              <a:spcBef>
                <a:spcPct val="0"/>
              </a:spcBef>
              <a:spcAft>
                <a:spcPct val="0"/>
              </a:spcAft>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defTabSz="914400" eaLnBrk="0" fontAlgn="base" hangingPunct="0">
              <a:spcBef>
                <a:spcPct val="0"/>
              </a:spcBef>
              <a:spcAft>
                <a:spcPct val="0"/>
              </a:spcAft>
            </a:pPr>
            <a:endParaRPr lang="it-IT" altLang="it-IT" sz="2600" b="1"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defTabSz="914400" eaLnBrk="0" fontAlgn="base" hangingPunct="0">
              <a:spcBef>
                <a:spcPct val="0"/>
              </a:spcBef>
              <a:spcAft>
                <a:spcPct val="0"/>
              </a:spcAft>
            </a:pPr>
            <a:r>
              <a:rPr lang="it-IT" altLang="it-IT" sz="2600" b="1" smtClean="0">
                <a:solidFill>
                  <a:srgbClr val="002060"/>
                </a:solidFill>
                <a:latin typeface="Garamond" panose="02020404030301010803" pitchFamily="18" charset="0"/>
                <a:ea typeface="Calibri" panose="020F0502020204030204" pitchFamily="34" charset="0"/>
                <a:cs typeface="Arial" panose="020B0604020202020204" pitchFamily="34" charset="0"/>
              </a:rPr>
              <a:t>L</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attività di esportazione è regolata da apposite leggi doganali </a:t>
            </a:r>
            <a:r>
              <a:rPr lang="it-IT" altLang="it-IT" sz="2600" b="1" smtClean="0">
                <a:solidFill>
                  <a:srgbClr val="002060"/>
                </a:solidFill>
                <a:latin typeface="Garamond" panose="02020404030301010803" pitchFamily="18" charset="0"/>
                <a:ea typeface="Calibri" panose="020F0502020204030204" pitchFamily="34" charset="0"/>
                <a:cs typeface="Arial" panose="020B0604020202020204" pitchFamily="34" charset="0"/>
              </a:rPr>
              <a:t>e fiscali.</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FD2B8538-FA11-4CC7-ABAB-B58CF59337F6}"/>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FA257916-7FD2-4DEA-B9A5-AD017CA7875E}"/>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42572445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655223" y="253232"/>
            <a:ext cx="9801727" cy="6370975"/>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 – 1° CEDENTE</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Il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primo cedente</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deve provare l’uscita con il visto uscire apposto dalla dogana di uscita sulla fattura emessa nei confronti del promotore della triangolazione integrato con una copia del DAE vistato dalla Dogana di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uscita.  </a:t>
            </a: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In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caso di fatturazione differita la prova deve essere fornita a mezzo del documento di trasporto recante la destinazione estera della merce e la menzione “ Esportazione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diretta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in triangolazione”:</a:t>
            </a: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con allegata copia del DAE completo del visto apposto dalla dogana di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uscita</a:t>
            </a: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oppure</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recante gli estremi del DAE e del visto uscire apposto dall’Ufficio doganale di partenza a seguito della presentazione del DAE vistato dalla Dogana di uscita</a:t>
            </a: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9689887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693724" y="253232"/>
            <a:ext cx="9801727" cy="4154984"/>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 – 2° CEDENTE</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Il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secondo cedente</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intestatario della dichiarazione di esportazione, deve fornire la prova di esportazione come previsto nel caso di esportazione diretta.</a:t>
            </a: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9047032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693724" y="253232"/>
            <a:ext cx="9801727" cy="4893647"/>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Art. 8, primo comma, lettera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b)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del DPR n.633/72</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Sono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anche non imponibili le cessioni con trasporto/spedizione di merci fuori del territorio comunitario a cura del cessionario non residente entro 90 giorni dalla consegna</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In caso di mancata  acquisizione della prova di uscita entro i 90 giorni dalla consegna, il cedente nazionale deve provvedere entro i successivi 30 giorni, a regolarizzare l’operazione con applicazione dell’IVA sulla merce ceduta.</a:t>
            </a: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7714811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876605" y="79977"/>
            <a:ext cx="9801727" cy="4893647"/>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Art. 8, primo comma, lettera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b)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del DPR n.633/72</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Occorre precisare tuttavia che, in linea con le decisioni della Corte di Giustizia dell’Unione Europea, l’Agenzia delle Entrate, con la risoluzione n. 98/E del 2014, ha chiarito che il superamento del termine di 90 giorni non costituisce di per se causa ostativa al riconoscimento della non imponibilità dell’operazione a condizione che il cedente sia in grado di provare l’effettiva uscita della merce  dal territorio dell’Unione Europea anche dopo il superamento di tale termine</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6313616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876605" y="79977"/>
            <a:ext cx="9801727" cy="4893647"/>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TRIANGOLAZIONI</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Art. 8, primo comma, lettera </a:t>
            </a:r>
            <a:r>
              <a:rPr lang="it-IT" altLang="it-IT" sz="24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b)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del DPR n.633/72</a:t>
            </a: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conseguenza, ove la prova venga acquisita entro i trenta giorni successivi alla scadenza di tale termine, il cedente italiano non deve provvedere alla applicazione dell’IVA sulla cessione mentre, nel caso in cui la prova venga acquisita dopo il decorso dei trenta giorni e, quindi, dopo che sia stata regolarizzata la fattura di cessione con applicazione dell’IVA,  il cedente nazionale può procedere al recupero della stessa o richiederne il rimborso.</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7632582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51284" y="322416"/>
            <a:ext cx="9801727" cy="3785652"/>
          </a:xfrm>
          <a:prstGeom prst="rect">
            <a:avLst/>
          </a:prstGeom>
        </p:spPr>
        <p:txBody>
          <a:bodyPr wrap="square">
            <a:spAutoFit/>
          </a:bodyPr>
          <a:lstStyle/>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pP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L’ESPORTAZIONE NEL SETTORE DELLA NAUTICA DA DIPORTO</a:t>
            </a:r>
          </a:p>
          <a:p>
            <a:pPr algn="ctr">
              <a:buSzPct val="100000"/>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endPar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627193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626670" y="1315454"/>
            <a:ext cx="9201752" cy="2954655"/>
          </a:xfrm>
          <a:prstGeom prst="rect">
            <a:avLst/>
          </a:prstGeom>
          <a:noFill/>
        </p:spPr>
        <p:txBody>
          <a:bodyPr wrap="square" rtlCol="0">
            <a:spAutoFit/>
          </a:bodyPr>
          <a:lstStyle/>
          <a:p>
            <a:endParaRPr lang="it-IT" sz="2400" b="1" dirty="0" smtClean="0">
              <a:solidFill>
                <a:schemeClr val="bg1">
                  <a:lumMod val="50000"/>
                </a:schemeClr>
              </a:solidFill>
              <a:latin typeface="Garamond" panose="02020404030301010803" pitchFamily="18" charset="0"/>
            </a:endParaRPr>
          </a:p>
          <a:p>
            <a:r>
              <a:rPr lang="it-IT" sz="2400" b="1" dirty="0" smtClean="0">
                <a:solidFill>
                  <a:schemeClr val="bg1">
                    <a:lumMod val="50000"/>
                  </a:schemeClr>
                </a:solidFill>
                <a:latin typeface="Garamond" panose="02020404030301010803" pitchFamily="18" charset="0"/>
              </a:rPr>
              <a:t>Per </a:t>
            </a:r>
            <a:r>
              <a:rPr lang="it-IT" sz="2400" b="1" dirty="0">
                <a:solidFill>
                  <a:schemeClr val="bg1">
                    <a:lumMod val="50000"/>
                  </a:schemeClr>
                </a:solidFill>
                <a:latin typeface="Garamond" panose="02020404030301010803" pitchFamily="18" charset="0"/>
              </a:rPr>
              <a:t>il settore della nautica, il regime dell’esportazione delle unità da diporto è di notevole importanza</a:t>
            </a:r>
            <a:r>
              <a:rPr lang="it-IT" sz="2400" b="1" dirty="0" smtClean="0">
                <a:solidFill>
                  <a:schemeClr val="bg1">
                    <a:lumMod val="50000"/>
                  </a:schemeClr>
                </a:solidFill>
                <a:latin typeface="Garamond" panose="02020404030301010803" pitchFamily="18" charset="0"/>
              </a:rPr>
              <a:t>.</a:t>
            </a:r>
          </a:p>
          <a:p>
            <a:endParaRPr lang="it-IT" sz="2400" b="1" dirty="0">
              <a:solidFill>
                <a:schemeClr val="bg1">
                  <a:lumMod val="50000"/>
                </a:schemeClr>
              </a:solidFill>
              <a:latin typeface="Garamond" panose="02020404030301010803" pitchFamily="18" charset="0"/>
            </a:endParaRPr>
          </a:p>
          <a:p>
            <a:r>
              <a:rPr lang="it-IT" sz="2400" b="1" dirty="0">
                <a:solidFill>
                  <a:schemeClr val="bg1">
                    <a:lumMod val="50000"/>
                  </a:schemeClr>
                </a:solidFill>
                <a:latin typeface="Garamond" panose="02020404030301010803" pitchFamily="18" charset="0"/>
              </a:rPr>
              <a:t>Considerato l’elevato valore di mercato delle unità da diporto, tale regime è sottoposto a studio anche da parte dell’Istat che effettua costantemente un monitoraggio sulle operazioni di esportazione.</a:t>
            </a:r>
          </a:p>
          <a:p>
            <a:endParaRPr lang="it-IT" dirty="0">
              <a:solidFill>
                <a:schemeClr val="bg1">
                  <a:lumMod val="50000"/>
                </a:schemeClr>
              </a:solidFill>
            </a:endParaRPr>
          </a:p>
        </p:txBody>
      </p:sp>
    </p:spTree>
    <p:extLst>
      <p:ext uri="{BB962C8B-B14F-4D97-AF65-F5344CB8AC3E}">
        <p14:creationId xmlns:p14="http://schemas.microsoft.com/office/powerpoint/2010/main" val="14915380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299412" y="1305829"/>
            <a:ext cx="9711890" cy="2308324"/>
          </a:xfrm>
          <a:prstGeom prst="rect">
            <a:avLst/>
          </a:prstGeom>
          <a:noFill/>
        </p:spPr>
        <p:txBody>
          <a:bodyPr wrap="square" rtlCol="0">
            <a:spAutoFit/>
          </a:bodyPr>
          <a:lstStyle/>
          <a:p>
            <a:pPr algn="just" eaLnBrk="0" fontAlgn="base" hangingPunct="0"/>
            <a:endParaRPr lang="it-IT" sz="2400" b="1" dirty="0" smtClean="0">
              <a:solidFill>
                <a:schemeClr val="bg1">
                  <a:lumMod val="50000"/>
                </a:schemeClr>
              </a:solidFill>
              <a:latin typeface="Garamond" panose="02020404030301010803" pitchFamily="18" charset="0"/>
            </a:endParaRPr>
          </a:p>
          <a:p>
            <a:pPr algn="just" eaLnBrk="0" fontAlgn="base" hangingPunct="0"/>
            <a:endParaRPr lang="it-IT" sz="2400" b="1" dirty="0" smtClean="0">
              <a:solidFill>
                <a:schemeClr val="bg1">
                  <a:lumMod val="50000"/>
                </a:schemeClr>
              </a:solidFill>
              <a:latin typeface="Garamond" panose="02020404030301010803" pitchFamily="18" charset="0"/>
            </a:endParaRPr>
          </a:p>
          <a:p>
            <a:pPr algn="just" eaLnBrk="0" fontAlgn="base" hangingPunct="0"/>
            <a:r>
              <a:rPr lang="it-IT" sz="2400" b="1" dirty="0" smtClean="0">
                <a:solidFill>
                  <a:schemeClr val="bg1">
                    <a:lumMod val="50000"/>
                  </a:schemeClr>
                </a:solidFill>
                <a:latin typeface="Garamond" panose="02020404030301010803" pitchFamily="18" charset="0"/>
              </a:rPr>
              <a:t>L’esportazione </a:t>
            </a:r>
            <a:r>
              <a:rPr lang="it-IT" sz="2400" b="1" dirty="0">
                <a:solidFill>
                  <a:schemeClr val="bg1">
                    <a:lumMod val="50000"/>
                  </a:schemeClr>
                </a:solidFill>
                <a:latin typeface="Garamond" panose="02020404030301010803" pitchFamily="18" charset="0"/>
              </a:rPr>
              <a:t>di un’imbarcazione è considerata tale al momento dell’uscita dell’unità fuori dal territorio doganale unionale, evento che può avvenire mediante il trasporto o la spedizione. </a:t>
            </a:r>
            <a:endParaRPr lang="it-IT" sz="2400" b="1" dirty="0" smtClean="0">
              <a:solidFill>
                <a:schemeClr val="bg1">
                  <a:lumMod val="50000"/>
                </a:schemeClr>
              </a:solidFill>
              <a:latin typeface="Garamond" panose="02020404030301010803" pitchFamily="18" charset="0"/>
            </a:endParaRPr>
          </a:p>
          <a:p>
            <a:pPr algn="just" eaLnBrk="0" fontAlgn="base" hangingPunct="0"/>
            <a:endParaRPr lang="it-IT" sz="2400" b="1" dirty="0">
              <a:solidFill>
                <a:schemeClr val="bg1">
                  <a:lumMod val="50000"/>
                </a:schemeClr>
              </a:solidFill>
              <a:latin typeface="Garamond" panose="02020404030301010803" pitchFamily="18" charset="0"/>
            </a:endParaRPr>
          </a:p>
        </p:txBody>
      </p:sp>
    </p:spTree>
    <p:extLst>
      <p:ext uri="{BB962C8B-B14F-4D97-AF65-F5344CB8AC3E}">
        <p14:creationId xmlns:p14="http://schemas.microsoft.com/office/powerpoint/2010/main" val="31688823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203158" y="1315454"/>
            <a:ext cx="9625263" cy="2677656"/>
          </a:xfrm>
          <a:prstGeom prst="rect">
            <a:avLst/>
          </a:prstGeom>
          <a:noFill/>
        </p:spPr>
        <p:txBody>
          <a:bodyPr wrap="square" rtlCol="0">
            <a:spAutoFit/>
          </a:bodyPr>
          <a:lstStyle/>
          <a:p>
            <a:pPr algn="ctr" eaLnBrk="0" fontAlgn="base" hangingPunct="0"/>
            <a:r>
              <a:rPr lang="it-IT" sz="2400" b="1" dirty="0" smtClean="0">
                <a:solidFill>
                  <a:schemeClr val="bg1">
                    <a:lumMod val="50000"/>
                  </a:schemeClr>
                </a:solidFill>
                <a:latin typeface="Garamond" panose="02020404030301010803" pitchFamily="18" charset="0"/>
              </a:rPr>
              <a:t>L’ESPORTAZIONE DI UN’IMBARCAZIONE NELL’AMBITO DEL REGIME IVA</a:t>
            </a:r>
          </a:p>
          <a:p>
            <a:pPr algn="just" eaLnBrk="0" fontAlgn="base" hangingPunct="0"/>
            <a:endParaRPr lang="it-IT" sz="2400" b="1" dirty="0">
              <a:solidFill>
                <a:schemeClr val="bg1">
                  <a:lumMod val="50000"/>
                </a:schemeClr>
              </a:solidFill>
              <a:latin typeface="Garamond" panose="02020404030301010803" pitchFamily="18" charset="0"/>
            </a:endParaRPr>
          </a:p>
          <a:p>
            <a:pPr algn="just" eaLnBrk="0" fontAlgn="base" hangingPunct="0"/>
            <a:endParaRPr lang="it-IT" sz="2400" b="1" dirty="0" smtClean="0">
              <a:solidFill>
                <a:schemeClr val="bg1">
                  <a:lumMod val="50000"/>
                </a:schemeClr>
              </a:solidFill>
              <a:latin typeface="Garamond" panose="02020404030301010803" pitchFamily="18" charset="0"/>
            </a:endParaRPr>
          </a:p>
          <a:p>
            <a:pPr algn="just" eaLnBrk="0" fontAlgn="base" hangingPunct="0"/>
            <a:r>
              <a:rPr lang="it-IT" sz="2400" b="1" dirty="0" smtClean="0">
                <a:solidFill>
                  <a:schemeClr val="bg1">
                    <a:lumMod val="50000"/>
                  </a:schemeClr>
                </a:solidFill>
                <a:latin typeface="Garamond" panose="02020404030301010803" pitchFamily="18" charset="0"/>
              </a:rPr>
              <a:t>Per </a:t>
            </a:r>
            <a:r>
              <a:rPr lang="it-IT" sz="2400" b="1" dirty="0">
                <a:solidFill>
                  <a:schemeClr val="bg1">
                    <a:lumMod val="50000"/>
                  </a:schemeClr>
                </a:solidFill>
                <a:latin typeface="Garamond" panose="02020404030301010803" pitchFamily="18" charset="0"/>
              </a:rPr>
              <a:t>effettuare una cessione all’esportazione e quindi l’emissione di una fattura non imponibile, le norme prevedono la sussistenza di specifici requisiti.</a:t>
            </a:r>
          </a:p>
        </p:txBody>
      </p:sp>
    </p:spTree>
    <p:extLst>
      <p:ext uri="{BB962C8B-B14F-4D97-AF65-F5344CB8AC3E}">
        <p14:creationId xmlns:p14="http://schemas.microsoft.com/office/powerpoint/2010/main" val="7785240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270536" y="1315454"/>
            <a:ext cx="9557886" cy="4524315"/>
          </a:xfrm>
          <a:prstGeom prst="rect">
            <a:avLst/>
          </a:prstGeom>
          <a:noFill/>
        </p:spPr>
        <p:txBody>
          <a:bodyPr wrap="square" rtlCol="0">
            <a:spAutoFit/>
          </a:bodyPr>
          <a:lstStyle/>
          <a:p>
            <a:pPr algn="ctr" eaLnBrk="0" fontAlgn="base" hangingPunct="0"/>
            <a:r>
              <a:rPr lang="it-IT" sz="2400" b="1" dirty="0" smtClean="0">
                <a:solidFill>
                  <a:schemeClr val="bg1">
                    <a:lumMod val="50000"/>
                  </a:schemeClr>
                </a:solidFill>
                <a:latin typeface="Garamond" panose="02020404030301010803" pitchFamily="18" charset="0"/>
              </a:rPr>
              <a:t>L’ESPORTAZIONE DI UN’IMBARCAZIONE NELL’AMBITO DEL REGIME IVA</a:t>
            </a:r>
          </a:p>
          <a:p>
            <a:pPr algn="ctr" eaLnBrk="0" fontAlgn="base" hangingPunct="0"/>
            <a:r>
              <a:rPr lang="it-IT" sz="2400" b="1" dirty="0" smtClean="0">
                <a:solidFill>
                  <a:schemeClr val="bg1">
                    <a:lumMod val="50000"/>
                  </a:schemeClr>
                </a:solidFill>
                <a:latin typeface="Garamond" panose="02020404030301010803" pitchFamily="18" charset="0"/>
              </a:rPr>
              <a:t>REQUISITI – ARTICOLO 8 DPR N. 633/1972</a:t>
            </a:r>
          </a:p>
          <a:p>
            <a:pPr marL="285750" indent="-285750" algn="just" eaLnBrk="0" fontAlgn="base" hangingPunct="0">
              <a:buFont typeface="Wingdings" panose="05000000000000000000" pitchFamily="2" charset="2"/>
              <a:buChar char="ü"/>
            </a:pPr>
            <a:r>
              <a:rPr lang="it-IT" sz="2400" b="1" dirty="0" smtClean="0">
                <a:solidFill>
                  <a:schemeClr val="bg1">
                    <a:lumMod val="50000"/>
                  </a:schemeClr>
                </a:solidFill>
                <a:latin typeface="Garamond" panose="02020404030301010803" pitchFamily="18" charset="0"/>
              </a:rPr>
              <a:t>il </a:t>
            </a:r>
            <a:r>
              <a:rPr lang="it-IT" sz="2400" b="1" dirty="0">
                <a:solidFill>
                  <a:schemeClr val="bg1">
                    <a:lumMod val="50000"/>
                  </a:schemeClr>
                </a:solidFill>
                <a:latin typeface="Garamond" panose="02020404030301010803" pitchFamily="18" charset="0"/>
              </a:rPr>
              <a:t>trasferimento della proprietà dei beni a titolo oneroso oppure la costituzione o il trasferimento di un diritto reale di godimento sui </a:t>
            </a:r>
            <a:r>
              <a:rPr lang="it-IT" sz="2400" b="1" dirty="0" smtClean="0">
                <a:solidFill>
                  <a:schemeClr val="bg1">
                    <a:lumMod val="50000"/>
                  </a:schemeClr>
                </a:solidFill>
                <a:latin typeface="Garamond" panose="02020404030301010803" pitchFamily="18" charset="0"/>
              </a:rPr>
              <a:t>beni;</a:t>
            </a:r>
          </a:p>
          <a:p>
            <a:pPr marL="285750" indent="-285750" eaLnBrk="0" fontAlgn="base" hangingPunct="0">
              <a:buFont typeface="Wingdings" panose="05000000000000000000" pitchFamily="2" charset="2"/>
              <a:buChar char="ü"/>
            </a:pPr>
            <a:endParaRPr lang="it-IT" sz="2400" b="1" dirty="0" smtClean="0">
              <a:solidFill>
                <a:schemeClr val="bg1">
                  <a:lumMod val="50000"/>
                </a:schemeClr>
              </a:solidFill>
              <a:latin typeface="Garamond" panose="02020404030301010803" pitchFamily="18" charset="0"/>
            </a:endParaRPr>
          </a:p>
          <a:p>
            <a:pPr marL="285750" indent="-285750" algn="just" eaLnBrk="0" fontAlgn="base" hangingPunct="0">
              <a:buFont typeface="Wingdings" panose="05000000000000000000" pitchFamily="2" charset="2"/>
              <a:buChar char="ü"/>
            </a:pPr>
            <a:r>
              <a:rPr lang="it-IT" sz="2400" b="1" dirty="0" smtClean="0">
                <a:solidFill>
                  <a:schemeClr val="bg1">
                    <a:lumMod val="50000"/>
                  </a:schemeClr>
                </a:solidFill>
                <a:latin typeface="Garamond" panose="02020404030301010803" pitchFamily="18" charset="0"/>
              </a:rPr>
              <a:t> </a:t>
            </a:r>
            <a:r>
              <a:rPr lang="it-IT" sz="2400" b="1" dirty="0">
                <a:solidFill>
                  <a:schemeClr val="bg1">
                    <a:lumMod val="50000"/>
                  </a:schemeClr>
                </a:solidFill>
                <a:latin typeface="Garamond" panose="02020404030301010803" pitchFamily="18" charset="0"/>
              </a:rPr>
              <a:t>i beni ceduti devono essere trasportati fuori dal territorio dell’Unione con trasporto a cura o a nome del cedente o a cura e a nome del cessionario non residente. </a:t>
            </a:r>
            <a:r>
              <a:rPr lang="it-IT" sz="2400" b="1" dirty="0" smtClean="0">
                <a:solidFill>
                  <a:schemeClr val="bg1">
                    <a:lumMod val="50000"/>
                  </a:schemeClr>
                </a:solidFill>
                <a:latin typeface="Garamond" panose="02020404030301010803" pitchFamily="18" charset="0"/>
              </a:rPr>
              <a:t>Quindi, </a:t>
            </a:r>
            <a:r>
              <a:rPr lang="it-IT" sz="2400" b="1" dirty="0">
                <a:solidFill>
                  <a:schemeClr val="bg1">
                    <a:lumMod val="50000"/>
                  </a:schemeClr>
                </a:solidFill>
                <a:latin typeface="Garamond" panose="02020404030301010803" pitchFamily="18" charset="0"/>
              </a:rPr>
              <a:t>l’acquirente extra unionale deve effettuare il trasporto o la spedizione dei beni fuori dal territorio unionale entro 90 giorni dalla consegna.</a:t>
            </a:r>
          </a:p>
        </p:txBody>
      </p:sp>
    </p:spTree>
    <p:extLst>
      <p:ext uri="{BB962C8B-B14F-4D97-AF65-F5344CB8AC3E}">
        <p14:creationId xmlns:p14="http://schemas.microsoft.com/office/powerpoint/2010/main" val="1295036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05288" y="1192665"/>
            <a:ext cx="955147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DICHIARAZIONE E BOLLETTA DI ESPORTAZIONE DEFINITIVA</a:t>
            </a:r>
          </a:p>
          <a:p>
            <a:pPr algn="ct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a:t>
            </a: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171 </a:t>
            </a: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del DPR n</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43/1973 - </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TULD</a:t>
            </a: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dichiarazione delle merci destinate all’esportazione deve essere fatta per iscritto…………………………………………….»</a:t>
            </a:r>
          </a:p>
          <a:p>
            <a:pPr algn="just"/>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L’articolo del TULD è in corso di riesame.</a:t>
            </a:r>
            <a:r>
              <a:rPr lang="it-IT" dirty="0" smtClean="0"/>
              <a:t> destinate all </a:t>
            </a:r>
            <a:r>
              <a:rPr lang="it-IT" dirty="0"/>
              <a:t>definitiva deve</a:t>
            </a:r>
          </a:p>
          <a:p>
            <a:r>
              <a:rPr lang="it-IT" dirty="0"/>
              <a:t>essere fatta per iscritto</a:t>
            </a:r>
            <a:r>
              <a:rPr lang="it-IT" dirty="0" smtClean="0"/>
              <a:t>.</a:t>
            </a:r>
            <a:r>
              <a:rPr lang="it-IT" dirty="0"/>
              <a:t> La dichiarazione delle merci destinate all'esportazione definitiva deve</a:t>
            </a:r>
          </a:p>
          <a:p>
            <a:r>
              <a:rPr lang="it-IT" dirty="0"/>
              <a:t>essere fatta per </a:t>
            </a:r>
            <a:r>
              <a:rPr lang="it-IT" dirty="0" smtClean="0"/>
              <a:t>iscritto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28/10/2020</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964371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087656" y="1315454"/>
            <a:ext cx="9740766" cy="3046988"/>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endParaRPr lang="it-IT" dirty="0" smtClean="0"/>
          </a:p>
          <a:p>
            <a:r>
              <a:rPr lang="it-IT" dirty="0" smtClean="0"/>
              <a:t>LA </a:t>
            </a:r>
            <a:r>
              <a:rPr lang="it-IT" dirty="0"/>
              <a:t>PROVA DELL’ESPORTAZIONE </a:t>
            </a:r>
          </a:p>
          <a:p>
            <a:r>
              <a:rPr lang="it-IT" dirty="0"/>
              <a:t>LA DICHIARAZIONE DOGANALE</a:t>
            </a:r>
          </a:p>
          <a:p>
            <a:endParaRPr lang="it-IT" dirty="0"/>
          </a:p>
          <a:p>
            <a:endParaRPr lang="it-IT" dirty="0"/>
          </a:p>
          <a:p>
            <a:pPr algn="just"/>
            <a:r>
              <a:rPr lang="it-IT" dirty="0"/>
              <a:t>Il documento doganale rappresenta la prova dell’esportazione ma non rappresenta la prova dell’effettiva uscita della merce dal territorio unionale. </a:t>
            </a:r>
          </a:p>
        </p:txBody>
      </p:sp>
    </p:spTree>
    <p:extLst>
      <p:ext uri="{BB962C8B-B14F-4D97-AF65-F5344CB8AC3E}">
        <p14:creationId xmlns:p14="http://schemas.microsoft.com/office/powerpoint/2010/main" val="89369752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482292" y="1315454"/>
            <a:ext cx="9346130" cy="3046988"/>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endParaRPr lang="it-IT" dirty="0" smtClean="0"/>
          </a:p>
          <a:p>
            <a:r>
              <a:rPr lang="it-IT" dirty="0" smtClean="0"/>
              <a:t>LA </a:t>
            </a:r>
            <a:r>
              <a:rPr lang="it-IT" dirty="0"/>
              <a:t>PROVA DELL’ESPORTAZIONE </a:t>
            </a:r>
          </a:p>
          <a:p>
            <a:r>
              <a:rPr lang="it-IT" dirty="0" smtClean="0"/>
              <a:t>IL VISTO USCIRE</a:t>
            </a:r>
          </a:p>
          <a:p>
            <a:endParaRPr lang="it-IT" dirty="0"/>
          </a:p>
          <a:p>
            <a:endParaRPr lang="it-IT" dirty="0"/>
          </a:p>
          <a:p>
            <a:pPr algn="just"/>
            <a:r>
              <a:rPr lang="it-IT" dirty="0" smtClean="0"/>
              <a:t>Il “</a:t>
            </a:r>
            <a:r>
              <a:rPr lang="it-IT" i="1" dirty="0" smtClean="0"/>
              <a:t>Visto </a:t>
            </a:r>
            <a:r>
              <a:rPr lang="it-IT" i="1" dirty="0"/>
              <a:t>uscire”</a:t>
            </a:r>
            <a:r>
              <a:rPr lang="it-IT" dirty="0"/>
              <a:t>, apposto dall’Autorità doganale al momento dell’effettiva uscita della merce, costituisce la prova necessaria per l’utilizzo in fattura del titolo di non imponibilità. </a:t>
            </a:r>
          </a:p>
        </p:txBody>
      </p:sp>
    </p:spTree>
    <p:extLst>
      <p:ext uri="{BB962C8B-B14F-4D97-AF65-F5344CB8AC3E}">
        <p14:creationId xmlns:p14="http://schemas.microsoft.com/office/powerpoint/2010/main" val="144584627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434164" y="1315454"/>
            <a:ext cx="9394257" cy="2308324"/>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endParaRPr lang="it-IT" dirty="0" smtClean="0"/>
          </a:p>
          <a:p>
            <a:pPr algn="just"/>
            <a:endParaRPr lang="it-IT" dirty="0" smtClean="0"/>
          </a:p>
          <a:p>
            <a:pPr algn="just"/>
            <a:endParaRPr lang="it-IT" dirty="0"/>
          </a:p>
          <a:p>
            <a:pPr algn="just"/>
            <a:endParaRPr lang="it-IT" dirty="0" smtClean="0"/>
          </a:p>
          <a:p>
            <a:pPr algn="just"/>
            <a:r>
              <a:rPr lang="it-IT" dirty="0" smtClean="0"/>
              <a:t>Particolare </a:t>
            </a:r>
            <a:r>
              <a:rPr lang="it-IT" dirty="0"/>
              <a:t>è la procedura di esportazione delle navi da diporto e la prova dell’uscita dal territorio doganale dell’Unione.</a:t>
            </a:r>
          </a:p>
        </p:txBody>
      </p:sp>
    </p:spTree>
    <p:extLst>
      <p:ext uri="{BB962C8B-B14F-4D97-AF65-F5344CB8AC3E}">
        <p14:creationId xmlns:p14="http://schemas.microsoft.com/office/powerpoint/2010/main" val="16114460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453416" y="1315454"/>
            <a:ext cx="9375006" cy="3785652"/>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endParaRPr lang="it-IT" dirty="0" smtClean="0"/>
          </a:p>
          <a:p>
            <a:r>
              <a:rPr lang="it-IT" dirty="0" smtClean="0"/>
              <a:t>CIRCOLARE N.14/D DEL 12/05/2016 (Prot. n. 52100)</a:t>
            </a:r>
          </a:p>
          <a:p>
            <a:r>
              <a:rPr lang="it-IT" dirty="0" smtClean="0"/>
              <a:t>(Esportazione delle navi da diporto – Prova dell’uscita dal territorio doganale dell’Unione)</a:t>
            </a:r>
          </a:p>
          <a:p>
            <a:pPr algn="just"/>
            <a:endParaRPr lang="it-IT" dirty="0" smtClean="0"/>
          </a:p>
          <a:p>
            <a:pPr algn="just"/>
            <a:r>
              <a:rPr lang="it-IT" dirty="0"/>
              <a:t>L</a:t>
            </a:r>
            <a:r>
              <a:rPr lang="it-IT" dirty="0" smtClean="0"/>
              <a:t>’Agenzia </a:t>
            </a:r>
            <a:r>
              <a:rPr lang="it-IT" dirty="0"/>
              <a:t>delle Dogane e dei Monopoli – Direzione Centrale Legislazione Procedure doganali – Ufficio regimi doganali e traffici di confine, </a:t>
            </a:r>
            <a:r>
              <a:rPr lang="it-IT" dirty="0" smtClean="0"/>
              <a:t>con questa circolare, ha voluto uniformare </a:t>
            </a:r>
            <a:r>
              <a:rPr lang="it-IT" dirty="0"/>
              <a:t>le procedure su tutto il territorio nazionale, </a:t>
            </a:r>
            <a:r>
              <a:rPr lang="it-IT" dirty="0" smtClean="0"/>
              <a:t>fornendo </a:t>
            </a:r>
            <a:r>
              <a:rPr lang="it-IT" dirty="0"/>
              <a:t>modalità alternative per provare l’uscita delle unità da diporto.</a:t>
            </a:r>
          </a:p>
        </p:txBody>
      </p:sp>
    </p:spTree>
    <p:extLst>
      <p:ext uri="{BB962C8B-B14F-4D97-AF65-F5344CB8AC3E}">
        <p14:creationId xmlns:p14="http://schemas.microsoft.com/office/powerpoint/2010/main" val="27964822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318662" y="1315454"/>
            <a:ext cx="9509760" cy="3416320"/>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endParaRPr lang="it-IT" dirty="0" smtClean="0"/>
          </a:p>
          <a:p>
            <a:r>
              <a:rPr lang="it-IT" dirty="0"/>
              <a:t>CIRCOLARE N.14/D DEL 12/05/2016 (Prot. n. 52100)</a:t>
            </a:r>
          </a:p>
          <a:p>
            <a:r>
              <a:rPr lang="it-IT" dirty="0"/>
              <a:t>(Esportazione delle navi da diporto – Prova dell’uscita dal territorio doganale dell’Unione</a:t>
            </a:r>
            <a:r>
              <a:rPr lang="it-IT" dirty="0" smtClean="0"/>
              <a:t>)</a:t>
            </a:r>
          </a:p>
          <a:p>
            <a:endParaRPr lang="it-IT" dirty="0"/>
          </a:p>
          <a:p>
            <a:r>
              <a:rPr lang="it-IT" dirty="0" smtClean="0"/>
              <a:t>MODALITA’ ALTERNATIVE</a:t>
            </a:r>
          </a:p>
          <a:p>
            <a:pPr algn="just"/>
            <a:r>
              <a:rPr lang="it-IT" dirty="0"/>
              <a:t>In tale contesto, l’uscita effettiva dal territorio unionale delle unità da diporto entro 90 giorni dalla data della dichiarazione doganale di esportazione deve seguire le seguenti modalità </a:t>
            </a:r>
            <a:r>
              <a:rPr lang="it-IT" dirty="0" smtClean="0"/>
              <a:t>alternative</a:t>
            </a:r>
            <a:r>
              <a:rPr lang="it-IT" dirty="0"/>
              <a:t>.</a:t>
            </a:r>
          </a:p>
        </p:txBody>
      </p:sp>
    </p:spTree>
    <p:extLst>
      <p:ext uri="{BB962C8B-B14F-4D97-AF65-F5344CB8AC3E}">
        <p14:creationId xmlns:p14="http://schemas.microsoft.com/office/powerpoint/2010/main" val="40218515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414914" y="1315454"/>
            <a:ext cx="9413507" cy="4893647"/>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r>
              <a:rPr lang="it-IT" dirty="0"/>
              <a:t>CIRCOLARE N.14/D DEL 12/05/2016 (Prot. n. 52100)</a:t>
            </a:r>
          </a:p>
          <a:p>
            <a:r>
              <a:rPr lang="it-IT" dirty="0"/>
              <a:t>(Esportazione delle navi da diporto – Prova dell’uscita dal territorio doganale dell’Unione)</a:t>
            </a:r>
          </a:p>
          <a:p>
            <a:r>
              <a:rPr lang="it-IT" dirty="0" smtClean="0"/>
              <a:t>MODALITA’ ALTERNATIVE</a:t>
            </a:r>
          </a:p>
          <a:p>
            <a:endParaRPr lang="it-IT" dirty="0" smtClean="0"/>
          </a:p>
          <a:p>
            <a:pPr marL="342900" lvl="0" indent="-342900" algn="just">
              <a:buFont typeface="Wingdings" panose="05000000000000000000" pitchFamily="2" charset="2"/>
              <a:buChar char="Ø"/>
            </a:pPr>
            <a:r>
              <a:rPr lang="it-IT" dirty="0" smtClean="0"/>
              <a:t>dichiarazione </a:t>
            </a:r>
            <a:r>
              <a:rPr lang="it-IT" dirty="0"/>
              <a:t>resa dall’armatore o dal comandante dell’unità da diporto di aver raggiunto le acque internazionali e quindi di aver oltrepassato il limite delle dodici miglia che delinea il territorio doganale dell’Unione Europea, accompagnata dalla rilevazione satellitare della posizione dell’unità in acque internazionali, fornendo attraverso il sistema A.I.S. (</a:t>
            </a:r>
            <a:r>
              <a:rPr lang="it-IT" dirty="0" err="1"/>
              <a:t>Automatic</a:t>
            </a:r>
            <a:r>
              <a:rPr lang="it-IT" dirty="0"/>
              <a:t> </a:t>
            </a:r>
            <a:r>
              <a:rPr lang="it-IT" dirty="0" err="1"/>
              <a:t>Identification</a:t>
            </a:r>
            <a:r>
              <a:rPr lang="it-IT" dirty="0"/>
              <a:t> System) per le unità da diporto che ne sono provviste per legge o che lo abbiano in </a:t>
            </a:r>
            <a:r>
              <a:rPr lang="it-IT" dirty="0" smtClean="0"/>
              <a:t>dotazione;</a:t>
            </a:r>
            <a:endParaRPr lang="it-IT" dirty="0"/>
          </a:p>
        </p:txBody>
      </p:sp>
    </p:spTree>
    <p:extLst>
      <p:ext uri="{BB962C8B-B14F-4D97-AF65-F5344CB8AC3E}">
        <p14:creationId xmlns:p14="http://schemas.microsoft.com/office/powerpoint/2010/main" val="126419194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
        <p:nvSpPr>
          <p:cNvPr id="5" name="CasellaDiTesto 4"/>
          <p:cNvSpPr txBox="1"/>
          <p:nvPr/>
        </p:nvSpPr>
        <p:spPr>
          <a:xfrm>
            <a:off x="1607420" y="1315454"/>
            <a:ext cx="9221002" cy="3785652"/>
          </a:xfrm>
          <a:prstGeom prst="rect">
            <a:avLst/>
          </a:prstGeom>
          <a:noFill/>
        </p:spPr>
        <p:txBody>
          <a:bodyPr wrap="square" rtlCol="0">
            <a:spAutoFit/>
          </a:bodyPr>
          <a:lstStyle>
            <a:defPPr>
              <a:defRPr lang="en-US"/>
            </a:defPPr>
            <a:lvl1pPr algn="ctr" eaLnBrk="0" fontAlgn="base" hangingPunct="0">
              <a:defRPr sz="2400" b="1">
                <a:solidFill>
                  <a:schemeClr val="bg1">
                    <a:lumMod val="50000"/>
                  </a:schemeClr>
                </a:solidFill>
                <a:latin typeface="Garamond" panose="02020404030301010803" pitchFamily="18" charset="0"/>
              </a:defRPr>
            </a:lvl1pPr>
          </a:lstStyle>
          <a:p>
            <a:r>
              <a:rPr lang="it-IT" dirty="0"/>
              <a:t>CIRCOLARE N.14/D DEL 12/05/2016 (Prot. n. 52100)</a:t>
            </a:r>
          </a:p>
          <a:p>
            <a:r>
              <a:rPr lang="it-IT" dirty="0"/>
              <a:t>(Esportazione delle navi da diporto – Prova dell’uscita dal territorio doganale dell’Unione)</a:t>
            </a:r>
          </a:p>
          <a:p>
            <a:endParaRPr lang="it-IT" dirty="0" smtClean="0"/>
          </a:p>
          <a:p>
            <a:r>
              <a:rPr lang="it-IT" dirty="0" smtClean="0"/>
              <a:t>MODALITA’ ALTERNATIVE</a:t>
            </a:r>
          </a:p>
          <a:p>
            <a:endParaRPr lang="it-IT" dirty="0" smtClean="0"/>
          </a:p>
          <a:p>
            <a:pPr marL="342900" lvl="0" indent="-342900" algn="just">
              <a:buFont typeface="Wingdings" panose="05000000000000000000" pitchFamily="2" charset="2"/>
              <a:buChar char="Ø"/>
            </a:pPr>
            <a:r>
              <a:rPr lang="it-IT" dirty="0" smtClean="0"/>
              <a:t>Il </a:t>
            </a:r>
            <a:r>
              <a:rPr lang="it-IT" dirty="0"/>
              <a:t>dichiarante/esportatore deve fornire all’Ufficio doganale competente la documentazione comprovante l’arrivo dell’unità in un porto extra unionale.</a:t>
            </a:r>
          </a:p>
          <a:p>
            <a:pPr marL="342900" lvl="0" indent="-342900" algn="just">
              <a:buFont typeface="Wingdings" panose="05000000000000000000" pitchFamily="2" charset="2"/>
              <a:buChar char="Ø"/>
            </a:pPr>
            <a:endParaRPr lang="it-IT" dirty="0"/>
          </a:p>
        </p:txBody>
      </p:sp>
    </p:spTree>
    <p:extLst>
      <p:ext uri="{BB962C8B-B14F-4D97-AF65-F5344CB8AC3E}">
        <p14:creationId xmlns:p14="http://schemas.microsoft.com/office/powerpoint/2010/main" val="6127829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Risultati immagini per grazie per l'attenzione">
            <a:extLst>
              <a:ext uri="{FF2B5EF4-FFF2-40B4-BE49-F238E27FC236}">
                <a16:creationId xmlns:a16="http://schemas.microsoft.com/office/drawing/2014/main" xmlns="" id="{27EE10E4-C2B3-4109-B4B0-B19E3AE0AE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848" y="535357"/>
            <a:ext cx="6248400"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data 2">
            <a:extLst>
              <a:ext uri="{FF2B5EF4-FFF2-40B4-BE49-F238E27FC236}">
                <a16:creationId xmlns:a16="http://schemas.microsoft.com/office/drawing/2014/main" xmlns="" id="{1B159D02-D9CD-45A3-972E-517A2E0638C1}"/>
              </a:ext>
            </a:extLst>
          </p:cNvPr>
          <p:cNvSpPr>
            <a:spLocks noGrp="1"/>
          </p:cNvSpPr>
          <p:nvPr>
            <p:ph type="dt" sz="half" idx="10"/>
          </p:nvPr>
        </p:nvSpPr>
        <p:spPr/>
        <p:txBody>
          <a:bodyPr/>
          <a:lstStyle/>
          <a:p>
            <a:r>
              <a:rPr lang="it-IT" dirty="0"/>
              <a:t>28/10/2020</a:t>
            </a:r>
            <a:endParaRPr lang="en-US"/>
          </a:p>
          <a:p>
            <a:endParaRPr lang="en-US" dirty="0"/>
          </a:p>
        </p:txBody>
      </p:sp>
      <p:sp>
        <p:nvSpPr>
          <p:cNvPr id="4" name="Segnaposto piè di pagina 3">
            <a:extLst>
              <a:ext uri="{FF2B5EF4-FFF2-40B4-BE49-F238E27FC236}">
                <a16:creationId xmlns:a16="http://schemas.microsoft.com/office/drawing/2014/main" xmlns="" id="{650070E1-6F9E-4737-BBE0-D1B36E3C100B}"/>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126485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1475875" y="1192665"/>
            <a:ext cx="9496926"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CONDIZIONE GIURIDICA DELLE MERCI DEFINITIVAMENTE ESPORTATE</a:t>
            </a:r>
          </a:p>
          <a:p>
            <a:pPr algn="ct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Art</a:t>
            </a: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172 </a:t>
            </a: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del DPR n</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 </a:t>
            </a: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43/1973 - </a:t>
            </a:r>
            <a:r>
              <a:rPr lang="it-IT" altLang="it-IT" sz="28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TULD</a:t>
            </a: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«Le merci nazionali e nazionalizzate definitivamente esportate sono considerate estere agli effetti del presente testo unico, salve le disposizioni speciali emanate con altre leggi».</a:t>
            </a:r>
            <a:r>
              <a:rPr lang="it-IT" dirty="0" smtClean="0"/>
              <a:t> </a:t>
            </a:r>
            <a:r>
              <a:rPr lang="it-IT" dirty="0"/>
              <a:t>definitiva deve</a:t>
            </a:r>
          </a:p>
          <a:p>
            <a:r>
              <a:rPr lang="it-IT" dirty="0"/>
              <a:t>essere fatta per iscritto</a:t>
            </a:r>
            <a:r>
              <a:rPr lang="it-IT" dirty="0" smtClean="0"/>
              <a:t>.</a:t>
            </a:r>
            <a:r>
              <a:rPr lang="it-IT" dirty="0"/>
              <a:t> La dichiarazione delle merci destinate all'esportazione definitiva deve</a:t>
            </a:r>
          </a:p>
          <a:p>
            <a:r>
              <a:rPr lang="it-IT" dirty="0"/>
              <a:t>essere fatta per </a:t>
            </a:r>
            <a:r>
              <a:rPr lang="it-IT" dirty="0" smtClean="0"/>
              <a:t>iscritto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2768623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99411" y="274290"/>
            <a:ext cx="9378921" cy="4893647"/>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DICHIARAZIONE DOGANALE DI ESPORTAZIONE</a:t>
            </a: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E’ una manifestazione di volontà diretta a vincolare la merce al regime doganale di esportazione, al quale sono collegati effetti giuridicamente rilevanti.</a:t>
            </a: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La dichiarazione doganale è costituita dal documento amministrativo unico detto DAU.</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dirty="0"/>
              <a:t>28/10/2020</a:t>
            </a:r>
            <a:endParaRPr lang="en-US" dirty="0"/>
          </a:p>
          <a:p>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721420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299411" y="274290"/>
            <a:ext cx="9378921" cy="3693319"/>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L’IVA (imposta sul valore aggiunto) non viene applicata sulle cessioni di beni inviati all’estero che successivamente saranno colpiti dalle imposte sugli scambi (IVA o altre imposte) nel Paese di arrivo della merce.</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481286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1303064" y="835605"/>
            <a:ext cx="9593179" cy="3693319"/>
          </a:xfrm>
          <a:prstGeom prst="rect">
            <a:avLst/>
          </a:prstGeom>
        </p:spPr>
        <p:txBody>
          <a:bodyPr wrap="square">
            <a:spAutoFit/>
          </a:bodyPr>
          <a:lstStyle/>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L’impresa che cede i beni all’estero, al fine di non applicare l’IVA, deve espletare specifiche procedure operative:</a:t>
            </a:r>
          </a:p>
          <a:p>
            <a:pPr algn="just">
              <a:buSzPct val="100000"/>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marL="514350" indent="-514350" algn="just">
              <a:buSzPct val="100000"/>
              <a:buFont typeface="+mj-lt"/>
              <a:buAutoNum type="alphaLcParenR"/>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per beni inviati in altri Paesi UE : procedura della cessione intracomunitaria;</a:t>
            </a:r>
          </a:p>
          <a:p>
            <a:pPr marL="514350" indent="-514350" algn="just">
              <a:buSzPct val="100000"/>
              <a:buFont typeface="+mj-lt"/>
              <a:buAutoNum type="alphaLcParenR"/>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per i beni inviati in altri Paesi extra UE : procedura della cessione all’esportazione.</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a:t>28/10/2020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dirty="0">
                <a:latin typeface="Garamond" panose="02020404030301010803" pitchFamily="18" charset="0"/>
              </a:rPr>
              <a:t>AGENZIA DELLE DOGANE E DEI MONOPOLI – LA PROVA DELL’AVVENUTA ESPORTAZIONE</a:t>
            </a:r>
            <a:endParaRPr lang="en-US" dirty="0">
              <a:latin typeface="Garamond" panose="02020404030301010803" pitchFamily="18" charset="0"/>
            </a:endParaRPr>
          </a:p>
        </p:txBody>
      </p:sp>
    </p:spTree>
    <p:extLst>
      <p:ext uri="{BB962C8B-B14F-4D97-AF65-F5344CB8AC3E}">
        <p14:creationId xmlns:p14="http://schemas.microsoft.com/office/powerpoint/2010/main" val="34161034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STSLIDEVIEWED" val="259,5,Slide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Personalizzato 6">
      <a:dk1>
        <a:srgbClr val="003399"/>
      </a:dk1>
      <a:lt1>
        <a:sysClr val="window" lastClr="FFFFFF"/>
      </a:lt1>
      <a:dk2>
        <a:srgbClr val="FFFFFF"/>
      </a:dk2>
      <a:lt2>
        <a:srgbClr val="636363"/>
      </a:lt2>
      <a:accent1>
        <a:srgbClr val="003399"/>
      </a:accent1>
      <a:accent2>
        <a:srgbClr val="6886C4"/>
      </a:accent2>
      <a:accent3>
        <a:srgbClr val="AEBFE0"/>
      </a:accent3>
      <a:accent4>
        <a:srgbClr val="EFB251"/>
      </a:accent4>
      <a:accent5>
        <a:srgbClr val="EF755F"/>
      </a:accent5>
      <a:accent6>
        <a:srgbClr val="ED515C"/>
      </a:accent6>
      <a:hlink>
        <a:srgbClr val="8F8F8F"/>
      </a:hlink>
      <a:folHlink>
        <a:srgbClr val="A5A5A5"/>
      </a:folHlink>
    </a:clrScheme>
    <a:fontScheme name="Magneti Marelli">
      <a:majorFont>
        <a:latin typeface="Arial"/>
        <a:ea typeface=""/>
        <a:cs typeface=""/>
      </a:majorFont>
      <a:minorFont>
        <a:latin typeface="Arial"/>
        <a:ea typeface=""/>
        <a:cs typeface=""/>
      </a:minorFont>
    </a:fontScheme>
    <a:fmtScheme name="Citazion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Dogana2</Template>
  <TotalTime>1332</TotalTime>
  <Words>4165</Words>
  <Application>Microsoft Office PowerPoint</Application>
  <PresentationFormat>Widescreen</PresentationFormat>
  <Paragraphs>558</Paragraphs>
  <Slides>57</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57</vt:i4>
      </vt:variant>
    </vt:vector>
  </HeadingPairs>
  <TitlesOfParts>
    <vt:vector size="66" baseType="lpstr">
      <vt:lpstr>Arial</vt:lpstr>
      <vt:lpstr>Calibri</vt:lpstr>
      <vt:lpstr>Garamond</vt:lpstr>
      <vt:lpstr>Helvetica LT Std Cond</vt:lpstr>
      <vt:lpstr>Times New Roman</vt:lpstr>
      <vt:lpstr>Wingdings</vt:lpstr>
      <vt:lpstr>Wingdings 2</vt:lpstr>
      <vt:lpstr>Wingdings 3</vt:lpstr>
      <vt:lpstr>Citazione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enrico;m@p</dc:creator>
  <cp:lastModifiedBy>Mancusi Marta</cp:lastModifiedBy>
  <cp:revision>292</cp:revision>
  <cp:lastPrinted>2020-09-25T08:32:26Z</cp:lastPrinted>
  <dcterms:created xsi:type="dcterms:W3CDTF">2018-03-06T13:17:14Z</dcterms:created>
  <dcterms:modified xsi:type="dcterms:W3CDTF">2020-10-29T08:11:49Z</dcterms:modified>
</cp:coreProperties>
</file>